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65" r:id="rId4"/>
    <p:sldId id="269" r:id="rId5"/>
    <p:sldId id="268" r:id="rId6"/>
    <p:sldId id="274" r:id="rId7"/>
    <p:sldId id="270" r:id="rId8"/>
    <p:sldId id="266" r:id="rId9"/>
    <p:sldId id="271" r:id="rId10"/>
    <p:sldId id="272" r:id="rId11"/>
    <p:sldId id="273" r:id="rId12"/>
    <p:sldId id="275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9E"/>
    <a:srgbClr val="00479E"/>
    <a:srgbClr val="002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4A9115-09EE-4F4D-8095-29B25FF53DE8}" v="185" dt="2020-12-13T22:20:37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255791-6D49-4B34-AFBF-471C900C6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EE165E7-375F-495D-96F7-E458583CD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8DCF4F-0C90-4880-8233-D2EC4F301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111BD82-0376-4002-A128-B15DAC24A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F02CF5C-5D24-4DF8-B7F0-3E9F8ADC8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6331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82D24D-887D-40F9-9A08-EDC14173E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31129BF-5A6A-476C-9F95-F302B51F0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22F5ED4-9F49-493B-97BD-50C81E94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C0ADC9-CF76-483B-B052-D4B383971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648BA3-AE22-48D3-9C75-D6ECC625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3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0255909-1632-4664-BF7B-4F6EE87D8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1CAA594-9634-473A-ABDB-FC724B443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31D4BB2-6778-4F8F-9BB7-F4F350DDA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4387E8-9D9A-4A1D-850C-403E16C9D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5C5E4FF-8678-4223-B91D-94DF6DC9A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737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99C6AA-08D6-45FA-85F7-CF3C6B38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EF7984-BE7D-4665-9DB5-450DA4609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F18C352-B583-4AF3-A350-426339A2D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27D99D8-844D-4791-A952-C424882F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12398C-19CB-429D-B3E6-2B2AC2A56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610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B0F622-78CB-4C98-986F-D87BFACC5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07D4C4B-62E5-4189-B0D0-706FB2F5E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FBC76A-848F-43ED-A554-09652F7CC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4E465E-4004-4ECA-9A5C-F0BCD2890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43C801-273A-4FE1-9C8A-F8E2E3BCB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651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B238C6-C83E-4A25-BC67-04967C5DC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138BBF-FDD6-4DCB-BC5D-9F57D163CA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E9BEE13-3BB0-4969-90BB-4A4C2CE20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33297CA-CDDD-44D7-B704-0EB5BCB45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63A080A-AF64-465A-8013-65FEAAFED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A343B50-AF7E-44AA-953F-DCFEE02EF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942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41A11E-7973-4462-AEA0-55EC6F4E8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303739E-AF02-41C6-BC43-52D6BFB68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E0F2872-BED0-463F-9C88-825CF8587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BFF9340-88EC-4E6C-8422-D24E11BE78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B2BA316-B357-4FB8-9FF3-530197E8B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706B54F-B1DF-46F7-B1E2-1B23B0155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F1DFDA3-D230-48FE-BEDA-89FFB64E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5B68FF5-E588-403F-A789-C5C5FB14B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508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A2FCDC-F6A6-4BB7-B424-B61AEF4FB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88AAEE7-2239-4327-B8D0-90C6D20BD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1D19499-D9BC-4426-B4FA-A04ED702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40ACEFA-061B-4E49-A76F-591BF03DF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5801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5FA22F4-F798-4464-B05A-952BD31AD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59F778B-9FC0-42DE-ACB7-39AAE0880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9117978-B554-4B1E-9898-F7B813534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895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063C1A-1547-4B1D-BD22-4DB89429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50459A-4CD9-4081-9559-6740BA8D1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A3FDB0-9845-440A-9D1F-0FEDDE3FC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5DBE95F-E658-4EB5-BE88-F9B894B64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E6B120A-9696-41A8-AAFF-52032C23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5325CD8-04E6-40B6-BEA4-AF72F954B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267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803F45-8C96-4CC2-AA6C-7FD08F4DB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96D8963-EC79-4882-94B1-048F41C83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9118F53-6FE6-450F-ABAB-053839118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F371A21-7604-4D83-AEA1-BF2ACAB06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E0D0A20-660C-4CAD-82F9-6BD5E0F48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A408C8-AD6D-43C0-BB7D-D560E64FF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3511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54F002E-38CF-4B3B-98B8-3896568AB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128249-9D03-40F9-AEE0-BAE540301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44BA69-856A-4B58-BF9C-9D2F1A599F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DD395-3F06-4BCD-B832-36FB0F456E96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16517AE-FEEB-4C8D-B4A8-2C93CA4C0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E82FF74-0271-436D-9FE1-D7E5162A4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24261-A8BB-4885-9F68-462DC1173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98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oledy.pl/" TargetMode="External"/><Relationship Id="rId4" Type="http://schemas.openxmlformats.org/officeDocument/2006/relationships/hyperlink" Target="https://www.tapeciarnia.pl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ceramika, porcelana&#10;&#10;Opis wygenerowany automatycznie">
            <a:extLst>
              <a:ext uri="{FF2B5EF4-FFF2-40B4-BE49-F238E27FC236}">
                <a16:creationId xmlns:a16="http://schemas.microsoft.com/office/drawing/2014/main" id="{4E7ABA3E-449C-4C39-8CEE-C3EB1A919F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683" b="531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8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B6FAE012-A3B2-4351-A189-0F6F70EE7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dirty="0">
                <a:solidFill>
                  <a:schemeClr val="bg2">
                    <a:lumMod val="10000"/>
                  </a:schemeClr>
                </a:solidFill>
              </a:rPr>
              <a:t>Święta Bożego Narodzenia</a:t>
            </a:r>
          </a:p>
        </p:txBody>
      </p:sp>
      <p:cxnSp>
        <p:nvCxnSpPr>
          <p:cNvPr id="30" name="Straight Connector 3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icha noc, święta noc">
            <a:hlinkClick r:id="" action="ppaction://media"/>
            <a:extLst>
              <a:ext uri="{FF2B5EF4-FFF2-40B4-BE49-F238E27FC236}">
                <a16:creationId xmlns:a16="http://schemas.microsoft.com/office/drawing/2014/main" id="{E87D15BD-981F-46EF-8B91-64220F698F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04637" y="-17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8732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9B9F33B-F0CC-4410-85D0-1B957DF43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7FB84AE-383E-4D52-89BE-4EACCDDDB8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6333" y="0"/>
            <a:ext cx="12192000" cy="777240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B34CB22-00F2-4401-940F-3888AFF49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Wierzenia bożonarodzeniowe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5CB1B7E-4B0B-4E99-9560-9667270DA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705360-EDC6-4861-B975-FEA811075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66725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sz="1600" dirty="0"/>
              <a:t>Po kolacji wigilijnej, gospodarz szedł do swoich zwierząt i zanosił im opłatek, który rzekomo odpędzał wszelkie zło i który miał sprawić, że w tę właśnie noc, przemówią ludzkim głosem. Opłatki dla zwierząt były kolorowe.</a:t>
            </a:r>
          </a:p>
          <a:p>
            <a:pPr algn="just"/>
            <a:r>
              <a:rPr lang="pl-PL" sz="1600" dirty="0"/>
              <a:t>Bacznie obserwowano wszystkie zjawiska, gdyż ten dzień jaki, cały rok taki.</a:t>
            </a:r>
          </a:p>
          <a:p>
            <a:pPr algn="just"/>
            <a:r>
              <a:rPr lang="pl-PL" sz="1600" dirty="0"/>
              <a:t>W Wigilię nie wolno było nic pożyczać, a zwłaszcza ognia, gdyż przez cały rok pożyczonej rzeczy będzie w gospodarstwie brakować.</a:t>
            </a:r>
          </a:p>
          <a:p>
            <a:pPr algn="just"/>
            <a:r>
              <a:rPr lang="pl-PL" sz="1600" dirty="0"/>
              <a:t>Pod talerze wkładano różne przedmioty: pierścionki, węgiel, sól, chleb i mirt. Kto odkrył węgiel miał pecha – to oznaczało to śmierć, a sól – łzy, za to chleb – to bogactwo, pierścionek – rychły ślub, a mirt – zaręczyny.</a:t>
            </a:r>
          </a:p>
          <a:p>
            <a:pPr algn="just"/>
            <a:r>
              <a:rPr lang="pl-PL" sz="1600" dirty="0"/>
              <a:t>Wrzucenie do cebrzyka z zimną wodą kilka monet i umycie się w niej miało zapewnić zdrowie i korzystne finanse.</a:t>
            </a:r>
          </a:p>
          <a:p>
            <a:pPr algn="just"/>
            <a:r>
              <a:rPr lang="pl-PL" sz="1600" dirty="0"/>
              <a:t>Całe obejście i izba musiały być gruntownie wysprzątane, ponieważ w przeciwnym wypadku mógł tam ukryć się czart (diabeł).</a:t>
            </a:r>
          </a:p>
          <a:p>
            <a:pPr algn="just"/>
            <a:r>
              <a:rPr lang="pl-PL" sz="1600" dirty="0"/>
              <a:t>Dokładne umycie się przed wieczerzą miało uchronić od wrzodów, a wodę po myciu wynoszono poza dom.</a:t>
            </a:r>
          </a:p>
          <a:p>
            <a:pPr algn="just"/>
            <a:r>
              <a:rPr lang="pl-PL" sz="1600" dirty="0"/>
              <a:t>Każdej z potraw należało spróbować, aby niczego w nadchodzącym roku nie zabrakło.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1" y="2700688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342CA5-3D1E-484B-8003-73E3553902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19" r="23301" b="-3"/>
          <a:stretch/>
        </p:blipFill>
        <p:spPr>
          <a:xfrm>
            <a:off x="8219558" y="852372"/>
            <a:ext cx="3096807" cy="3096807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96DE3D2-178D-4017-842D-87C88CE92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3881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55865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77CD40AE-B354-41A6-B485-7CB3F5ABC4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5" b="2771"/>
          <a:stretch/>
        </p:blipFill>
        <p:spPr>
          <a:xfrm>
            <a:off x="6655055" y="4481213"/>
            <a:ext cx="2990390" cy="2376788"/>
          </a:xfrm>
          <a:custGeom>
            <a:avLst/>
            <a:gdLst/>
            <a:ahLst/>
            <a:cxnLst/>
            <a:rect l="l" t="t" r="r" b="b"/>
            <a:pathLst>
              <a:path w="2733741" h="2172801">
                <a:moveTo>
                  <a:pt x="1366871" y="0"/>
                </a:moveTo>
                <a:cubicBezTo>
                  <a:pt x="2121772" y="0"/>
                  <a:pt x="2733741" y="595368"/>
                  <a:pt x="2733741" y="1329791"/>
                </a:cubicBezTo>
                <a:cubicBezTo>
                  <a:pt x="2733741" y="1605200"/>
                  <a:pt x="2647683" y="1861054"/>
                  <a:pt x="2500301" y="2073290"/>
                </a:cubicBezTo>
                <a:lnTo>
                  <a:pt x="2423813" y="2172801"/>
                </a:lnTo>
                <a:lnTo>
                  <a:pt x="309928" y="2172801"/>
                </a:lnTo>
                <a:lnTo>
                  <a:pt x="233440" y="2073290"/>
                </a:lnTo>
                <a:cubicBezTo>
                  <a:pt x="86058" y="1861054"/>
                  <a:pt x="0" y="1605200"/>
                  <a:pt x="0" y="1329791"/>
                </a:cubicBezTo>
                <a:cubicBezTo>
                  <a:pt x="0" y="595368"/>
                  <a:pt x="611969" y="0"/>
                  <a:pt x="1366871" y="0"/>
                </a:cubicBezTo>
                <a:close/>
              </a:path>
            </a:pathLst>
          </a:custGeom>
        </p:spPr>
      </p:pic>
      <p:sp>
        <p:nvSpPr>
          <p:cNvPr id="20" name="Arc 19">
            <a:extLst>
              <a:ext uri="{FF2B5EF4-FFF2-40B4-BE49-F238E27FC236}">
                <a16:creationId xmlns:a16="http://schemas.microsoft.com/office/drawing/2014/main" id="{034ACCCC-54D4-4F78-9B85-4A34FEBAA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54998">
            <a:off x="6055857" y="4209253"/>
            <a:ext cx="3868217" cy="3868217"/>
          </a:xfrm>
          <a:prstGeom prst="arc">
            <a:avLst>
              <a:gd name="adj1" fmla="val 16200000"/>
              <a:gd name="adj2" fmla="val 20479261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2413CFE-8B8A-45C9-B7BA-CF49986D4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524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6E1C468-03C1-457E-96C4-5BEBF5A56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pl-PL" sz="3200" dirty="0">
                <a:latin typeface="Posterama" panose="020B0504020200020000" pitchFamily="34" charset="0"/>
                <a:cs typeface="Posterama" panose="020B0504020200020000" pitchFamily="34" charset="0"/>
              </a:rPr>
              <a:t>25 grudzień – Boże Narodzenie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D3E025-287F-4DA2-A2E5-EE3BC8DD7C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18" r="-2" b="11411"/>
          <a:stretch/>
        </p:blipFill>
        <p:spPr>
          <a:xfrm>
            <a:off x="0" y="1"/>
            <a:ext cx="6717436" cy="685800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318C7F-3587-4846-8616-A65C8B6BE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717317"/>
          </a:xfrm>
        </p:spPr>
        <p:txBody>
          <a:bodyPr anchor="t">
            <a:normAutofit/>
          </a:bodyPr>
          <a:lstStyle/>
          <a:p>
            <a:pPr algn="just"/>
            <a:r>
              <a:rPr lang="pl-PL" sz="18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Boże Narodzenie – święto upamiętniające narodziny Jezusa Chrystusa. Jest to stała uroczystość liturgiczna przypadająca na 25 grudnia.</a:t>
            </a:r>
          </a:p>
          <a:p>
            <a:pPr algn="just"/>
            <a:r>
              <a:rPr lang="pl-PL" sz="18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26 grudnia obchodzimy drugi dzień świąt uznany na pamiątkę św. Szczepana - pierwszego męczennika za wiarę chrześcijańską. </a:t>
            </a:r>
          </a:p>
          <a:p>
            <a:pPr algn="just"/>
            <a:r>
              <a:rPr lang="pl-PL" sz="18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Te dni przeznaczone są na odpoczynek, kolędowanie i spotkania rodzinne.</a:t>
            </a:r>
            <a:endParaRPr lang="pl-PL" sz="1800" dirty="0"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017189" y="6000117"/>
            <a:ext cx="4322786" cy="16927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Źródła: </a:t>
            </a:r>
          </a:p>
          <a:p>
            <a:r>
              <a:rPr lang="pl-PL" sz="1000" u="sng" dirty="0">
                <a:solidFill>
                  <a:schemeClr val="bg1"/>
                </a:solidFill>
                <a:hlinkClick r:id="rId3"/>
              </a:rPr>
              <a:t>https://www.google.com</a:t>
            </a:r>
            <a:endParaRPr lang="pl-PL" sz="1000" dirty="0">
              <a:solidFill>
                <a:schemeClr val="bg1"/>
              </a:solidFill>
            </a:endParaRPr>
          </a:p>
          <a:p>
            <a:r>
              <a:rPr lang="pl-PL" sz="1000" dirty="0">
                <a:solidFill>
                  <a:schemeClr val="bg1"/>
                </a:solidFill>
              </a:rPr>
              <a:t> </a:t>
            </a:r>
            <a:r>
              <a:rPr lang="pl-PL" sz="1000" u="sng" dirty="0">
                <a:solidFill>
                  <a:schemeClr val="bg1"/>
                </a:solidFill>
                <a:hlinkClick r:id="rId4"/>
              </a:rPr>
              <a:t>https://www.tapeciarnia.pl/</a:t>
            </a:r>
            <a:endParaRPr lang="pl-PL" sz="1000" dirty="0">
              <a:solidFill>
                <a:schemeClr val="bg1"/>
              </a:solidFill>
            </a:endParaRPr>
          </a:p>
          <a:p>
            <a:r>
              <a:rPr lang="pl-PL" sz="1000" u="sng" dirty="0">
                <a:solidFill>
                  <a:schemeClr val="bg1"/>
                </a:solidFill>
                <a:hlinkClick r:id="rId5"/>
              </a:rPr>
              <a:t>http://koledy.pl/</a:t>
            </a:r>
            <a:endParaRPr lang="pl-PL" sz="1000" dirty="0">
              <a:solidFill>
                <a:schemeClr val="bg1"/>
              </a:solidFill>
            </a:endParaRPr>
          </a:p>
          <a:p>
            <a:r>
              <a:rPr lang="pl-PL" sz="1000" u="sng" dirty="0">
                <a:solidFill>
                  <a:srgbClr val="FF0000"/>
                </a:solidFill>
              </a:rPr>
              <a:t>https://wikipedia.pl</a:t>
            </a:r>
            <a:endParaRPr lang="pl-PL" sz="1000" dirty="0">
              <a:solidFill>
                <a:srgbClr val="FF0000"/>
              </a:solidFill>
            </a:endParaRPr>
          </a:p>
          <a:p>
            <a:pPr algn="ctr"/>
            <a:r>
              <a:rPr lang="pl-P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80005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4ECDE4D-F979-49C9-8282-91CF4DD7D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338"/>
            <a:ext cx="12192000" cy="689133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0F91981-525A-4107-8068-4874F16DD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298" y="794073"/>
            <a:ext cx="5435081" cy="5303578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Zdrowych, pogodnych, wesołych i pełnych miłości Świąt Bożego Narodzenia, </a:t>
            </a:r>
            <a:b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w gronie najbliższych,</a:t>
            </a:r>
            <a:b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b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Życzy Łukasz. </a:t>
            </a:r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  <a:sym typeface="Wingdings" panose="05000000000000000000" pitchFamily="2" charset="2"/>
              </a:rPr>
              <a:t></a:t>
            </a:r>
            <a:endParaRPr lang="pl-PL" dirty="0"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820015" y="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l-P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63532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świeca&#10;&#10;Opis wygenerowany automatycznie">
            <a:extLst>
              <a:ext uri="{FF2B5EF4-FFF2-40B4-BE49-F238E27FC236}">
                <a16:creationId xmlns:a16="http://schemas.microsoft.com/office/drawing/2014/main" id="{292A755E-1FF3-48BB-AA2D-E68B4FCC4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7459"/>
            <a:ext cx="12212948" cy="814832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E42407-4C8F-47F9-9795-725E18C84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latin typeface="Posterama" panose="020B0504020200020000" pitchFamily="34" charset="0"/>
                <a:cs typeface="Posterama" panose="020B0504020200020000" pitchFamily="34" charset="0"/>
              </a:rPr>
              <a:t>Boże Narodzenie</a:t>
            </a:r>
            <a:endParaRPr lang="pl-PL" sz="36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155C3E-1CF4-46BD-8078-00E6D6A33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05" y="3613199"/>
            <a:ext cx="4593021" cy="2619839"/>
          </a:xfrm>
        </p:spPr>
        <p:txBody>
          <a:bodyPr anchor="ctr">
            <a:normAutofit/>
          </a:bodyPr>
          <a:lstStyle/>
          <a:p>
            <a:pPr algn="just"/>
            <a:r>
              <a:rPr lang="pl-PL" sz="1800" dirty="0">
                <a:latin typeface="Posterama" panose="020B0504020200020000" pitchFamily="34" charset="0"/>
                <a:cs typeface="Posterama" panose="020B0504020200020000" pitchFamily="34" charset="0"/>
              </a:rPr>
              <a:t>Boże Narodzenie to najważniejsze i obchodzone w wyjątkowy sposób święto religijne w Polsce.</a:t>
            </a:r>
          </a:p>
          <a:p>
            <a:pPr algn="just"/>
            <a:r>
              <a:rPr lang="pl-PL" sz="1800" dirty="0">
                <a:latin typeface="Posterama" panose="020B0504020200020000" pitchFamily="34" charset="0"/>
                <a:cs typeface="Posterama" panose="020B0504020200020000" pitchFamily="34" charset="0"/>
              </a:rPr>
              <a:t>Boże Narodzenie poprzedzone jest trzytygodniowym czasem oczekiwania, zwanym adwentem. W tym okresie wierni biorą udział w roratach, które poświęcone są Najświętszej Marii Pannie. </a:t>
            </a:r>
          </a:p>
          <a:p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6024079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977DD6D-3875-49AD-8D94-EC217962E3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3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36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3A28AE1-B9E0-4D55-B625-040DAFE58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latin typeface="Posterama" panose="020B0504020200020000" pitchFamily="34" charset="0"/>
                <a:cs typeface="Posterama" panose="020B0504020200020000" pitchFamily="34" charset="0"/>
              </a:rPr>
              <a:t>Zwyczaje wigilijne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8249D9-BCD5-4DFC-B90F-0493F2142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algn="just"/>
            <a:r>
              <a:rPr lang="pl-PL" sz="15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W Wigilię domownicy ozdabiają choinkę oraz przygotowują się do kolacji.</a:t>
            </a:r>
          </a:p>
          <a:p>
            <a:pPr algn="just"/>
            <a:r>
              <a:rPr lang="pl-PL" sz="15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Wigilijna wieczerza odbywa się po zapadnięciu zmroku i pojawieniu się na niebie "pierwszej gwiazdki", która nawiązuje do gwiazdy betlejemskiej zwiastującej narodziny Jezusa. która prowadziła Trzech Króli do Jego stajenki. Wieczerza rozpoczyna się od modlitwy i czytania fragmentu ewangelii. Później domownicy łamią się opłatkiem i składają sobie życzenia. Po tym można przystąpić do jedzenia.</a:t>
            </a:r>
            <a:endParaRPr lang="pl-PL" sz="1500" dirty="0"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8596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5065D2BF-0FB5-4D80-AE86-52BFD78C016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2000"/>
          </a:blip>
          <a:stretch>
            <a:fillRect/>
          </a:stretch>
        </p:blipFill>
        <p:spPr>
          <a:xfrm>
            <a:off x="0" y="0"/>
            <a:ext cx="12191999" cy="7428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A841611-402E-4DAF-841C-4BE706A0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pl-PL" sz="3400" dirty="0">
                <a:latin typeface="Posterama" panose="020B0504020200020000" pitchFamily="34" charset="0"/>
                <a:cs typeface="Posterama" panose="020B0504020200020000" pitchFamily="34" charset="0"/>
              </a:rPr>
              <a:t>Zwyczaje wigilijne</a:t>
            </a: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87DB81-95E8-411E-8BDD-453646511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4345379"/>
          </a:xfrm>
        </p:spPr>
        <p:txBody>
          <a:bodyPr>
            <a:normAutofit/>
          </a:bodyPr>
          <a:lstStyle/>
          <a:p>
            <a:pPr algn="just"/>
            <a:r>
              <a:rPr lang="pl-PL" sz="14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Poza wyczekiwaniem na pierwszą gwiazdkę wśród bożonarodzeniowych tradycji wymienia się:</a:t>
            </a:r>
          </a:p>
          <a:p>
            <a:pPr lvl="1" algn="just"/>
            <a:r>
              <a:rPr lang="pl-PL" sz="1400" dirty="0">
                <a:latin typeface="Posterama" panose="020B0504020200020000" pitchFamily="34" charset="0"/>
                <a:cs typeface="Posterama" panose="020B0504020200020000" pitchFamily="34" charset="0"/>
              </a:rPr>
              <a:t>Biały obrus na stole</a:t>
            </a:r>
            <a:endParaRPr lang="pl-PL" sz="1400" b="0" i="0" dirty="0"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lvl="1" algn="just"/>
            <a:r>
              <a:rPr lang="pl-PL" sz="14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Sianko pod obrusem – siano symbolizuje narodzenie Jezusa w ubóstwie.</a:t>
            </a:r>
          </a:p>
          <a:p>
            <a:pPr lvl="1" algn="just"/>
            <a:r>
              <a:rPr lang="pl-PL" sz="14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Opłatek – dzielenie się opłatkiem ma zbliżać i łączyć ludzi</a:t>
            </a:r>
          </a:p>
          <a:p>
            <a:pPr lvl="1" algn="just"/>
            <a:r>
              <a:rPr lang="pl-PL" sz="14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Dodatkowe nakrycie - jest ono symbolicznie przeznaczone dla niezapowiedzianego gościa, ale też jest symbolem pamięci o naszych nieobecnych lub zmarłych bliskich.</a:t>
            </a:r>
          </a:p>
          <a:p>
            <a:pPr lvl="1" algn="just"/>
            <a:r>
              <a:rPr lang="pl-PL" sz="14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Świeca wigilijna - światło świecy ma być znakiem zaproszenia do rodziny Marii i Józefa, aby mały Jezus narodził się w każdym domu.</a:t>
            </a:r>
          </a:p>
          <a:p>
            <a:pPr lvl="1" algn="just"/>
            <a:r>
              <a:rPr lang="pl-PL" sz="14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Choinka - jest symbolem chrześcijańskim, który ma przypominać Adama i Ewę oraz upadek i odkupienie rodzaju ludzkiego. Składanie prezentów pod choinką, ma oznaczać naśladowanie dobroci.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9188506B-5430-4C8D-98C4-26DE28DA6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2262" y="0"/>
            <a:ext cx="7309738" cy="3365284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5D73F3B4-4DBA-4CFA-8358-49D124546E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261" y="3492706"/>
            <a:ext cx="7309738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057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67EE169-3BCD-4154-911D-42888F1EDF8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3049" y="-8556"/>
            <a:ext cx="12188952" cy="686084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8BA2708-673B-4BE6-87D0-59372A1DF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4960945" cy="1325563"/>
          </a:xfrm>
        </p:spPr>
        <p:txBody>
          <a:bodyPr>
            <a:normAutofit/>
          </a:bodyPr>
          <a:lstStyle/>
          <a:p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Wigilia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0D790C-7B43-4D71-A969-07F3A1FA4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33462" cy="4351338"/>
          </a:xfrm>
        </p:spPr>
        <p:txBody>
          <a:bodyPr>
            <a:normAutofit fontScale="85000" lnSpcReduction="20000"/>
          </a:bodyPr>
          <a:lstStyle/>
          <a:p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Na stole powinno znaleźć się 12 postnych potraw: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Kutia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Barszcz czerwony lub zupa grzybowa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Pierogi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Kapusta z grochem i grzybami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Śledzie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Kluski z makiem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Kompot z suszonych owoców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Karp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Uszka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Ryba po grecku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Makowiec</a:t>
            </a:r>
          </a:p>
          <a:p>
            <a:pPr lvl="1"/>
            <a:r>
              <a:rPr lang="pl-PL" dirty="0">
                <a:latin typeface="Posterama" panose="020B0504020200020000" pitchFamily="34" charset="0"/>
                <a:cs typeface="Posterama" panose="020B0504020200020000" pitchFamily="34" charset="0"/>
              </a:rPr>
              <a:t>Piernik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A3E4E3-10D7-480F-B533-5F0DABB571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4" t="2" r="23298"/>
          <a:stretch/>
        </p:blipFill>
        <p:spPr>
          <a:xfrm>
            <a:off x="6863996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B229D9-42D4-46C2-8F8E-F2DD5D8FA2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90" r="17215" b="4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52DFA5D-7521-4C15-A79E-0DA3AEBA13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087" t="742" r="19175" b="-739"/>
          <a:stretch/>
        </p:blipFill>
        <p:spPr>
          <a:xfrm>
            <a:off x="9933462" y="372217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66870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0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769934A-BDE5-40BD-B252-E02BAC2231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9" b="9079"/>
          <a:stretch/>
        </p:blipFill>
        <p:spPr>
          <a:xfrm flipH="1"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ED0383D-780C-445E-A0E5-CA199CED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 err="1"/>
              <a:t>Święty</a:t>
            </a:r>
            <a:r>
              <a:rPr lang="en-US" sz="4000" dirty="0"/>
              <a:t> </a:t>
            </a:r>
            <a:r>
              <a:rPr lang="en-US" sz="4000" dirty="0" err="1"/>
              <a:t>Mikołaj</a:t>
            </a:r>
            <a:endParaRPr lang="en-US" sz="4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1DB5F-9524-49A3-94C0-EDB535352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W </a:t>
            </a:r>
            <a:r>
              <a:rPr lang="en-US" sz="2000" dirty="0" err="1"/>
              <a:t>Wigilię</a:t>
            </a:r>
            <a:r>
              <a:rPr lang="en-US" sz="2000" dirty="0"/>
              <a:t> </a:t>
            </a:r>
            <a:r>
              <a:rPr lang="en-US" sz="2000" dirty="0" err="1"/>
              <a:t>przychodzi</a:t>
            </a:r>
            <a:r>
              <a:rPr lang="en-US" sz="2000" dirty="0"/>
              <a:t> do </a:t>
            </a:r>
            <a:r>
              <a:rPr lang="en-US" sz="2000" dirty="0" err="1"/>
              <a:t>nas</a:t>
            </a:r>
            <a:r>
              <a:rPr lang="en-US" sz="2000" dirty="0"/>
              <a:t> </a:t>
            </a:r>
            <a:r>
              <a:rPr lang="en-US" sz="2000" dirty="0" err="1"/>
              <a:t>Święty</a:t>
            </a:r>
            <a:r>
              <a:rPr lang="en-US" sz="2000" dirty="0"/>
              <a:t> </a:t>
            </a:r>
            <a:r>
              <a:rPr lang="en-US" sz="2000" dirty="0" err="1"/>
              <a:t>Mikołaj</a:t>
            </a:r>
            <a:r>
              <a:rPr lang="en-US" sz="2000" dirty="0"/>
              <a:t> z </a:t>
            </a:r>
            <a:r>
              <a:rPr lang="en-US" sz="2000" dirty="0" err="1"/>
              <a:t>prezentami</a:t>
            </a:r>
            <a:r>
              <a:rPr lang="en-US" sz="2000" dirty="0"/>
              <a:t>.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2283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6E49A-CA4D-4983-969D-19FE3C55F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03041" y="633619"/>
            <a:ext cx="4279383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4BD122C-F170-4DAB-BE9E-40775F95A8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1" y="0"/>
            <a:ext cx="12191999" cy="68765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5F6D2B6-6DC2-4832-A5AF-D65E6A9BA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8533" y="978619"/>
            <a:ext cx="3404594" cy="1106424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Posterama" panose="020B0504020200020000" pitchFamily="34" charset="0"/>
                <a:cs typeface="Posterama" panose="020B0504020200020000" pitchFamily="34" charset="0"/>
              </a:rPr>
              <a:t>Pasterka</a:t>
            </a:r>
          </a:p>
        </p:txBody>
      </p:sp>
      <p:pic>
        <p:nvPicPr>
          <p:cNvPr id="6" name="Obraz 5" descr="Obraz zawierający linia, kilka&#10;&#10;Opis wygenerowany automatycznie">
            <a:extLst>
              <a:ext uri="{FF2B5EF4-FFF2-40B4-BE49-F238E27FC236}">
                <a16:creationId xmlns:a16="http://schemas.microsoft.com/office/drawing/2014/main" id="{B0F236CC-8A21-4071-9509-4581AB571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766167"/>
            <a:ext cx="6647688" cy="522508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39033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1E2DF8-F6D8-4E5C-B76E-E082FD8C1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5691" y="2095174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E89377-EE29-4DB4-A39F-AFEA8AF54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532" y="2252870"/>
            <a:ext cx="3404594" cy="3557016"/>
          </a:xfrm>
        </p:spPr>
        <p:txBody>
          <a:bodyPr>
            <a:normAutofit/>
          </a:bodyPr>
          <a:lstStyle/>
          <a:p>
            <a:pPr algn="just"/>
            <a:r>
              <a:rPr lang="pl-PL" sz="17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Wigilijny wieczór kończy się odprawianą o północy pasterką. Według tradycji jest to msza upamiętniająca przybycie do Betlejem pasterzy, którzy jako pierwsi oddali hołd nowonarodzonemu Chrystusowi.</a:t>
            </a:r>
          </a:p>
          <a:p>
            <a:pPr algn="just"/>
            <a:r>
              <a:rPr lang="pl-PL" sz="1700" dirty="0">
                <a:latin typeface="Posterama" panose="020B0504020200020000" pitchFamily="34" charset="0"/>
                <a:cs typeface="Posterama" panose="020B0504020200020000" pitchFamily="34" charset="0"/>
              </a:rPr>
              <a:t>Śpiewane są kolędy i pastorałki.</a:t>
            </a:r>
          </a:p>
        </p:txBody>
      </p:sp>
    </p:spTree>
    <p:extLst>
      <p:ext uri="{BB962C8B-B14F-4D97-AF65-F5344CB8AC3E}">
        <p14:creationId xmlns:p14="http://schemas.microsoft.com/office/powerpoint/2010/main" val="22472793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5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170A589-0A28-4519-83E1-64A2C369A9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095999" y="10"/>
            <a:ext cx="13144501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6679A3C-8B2B-4973-A53F-AD2CBE759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pl-PL" sz="3200" dirty="0">
                <a:latin typeface="Posterama" panose="020B0504020200020000" pitchFamily="34" charset="0"/>
                <a:cs typeface="Posterama" panose="020B0504020200020000" pitchFamily="34" charset="0"/>
              </a:rPr>
              <a:t>Szopki bożonarodzeniowe</a:t>
            </a:r>
          </a:p>
        </p:txBody>
      </p:sp>
      <p:pic>
        <p:nvPicPr>
          <p:cNvPr id="5" name="Obraz 4" descr="Obraz zawierający drzewo&#10;&#10;Opis wygenerowany automatycznie">
            <a:extLst>
              <a:ext uri="{FF2B5EF4-FFF2-40B4-BE49-F238E27FC236}">
                <a16:creationId xmlns:a16="http://schemas.microsoft.com/office/drawing/2014/main" id="{0AD82632-D7C1-40CE-943B-4637CDDB1D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3" r="15884" b="-1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37" name="Rectangle 27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615075-2185-4442-A93D-867033ABB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717317"/>
          </a:xfrm>
        </p:spPr>
        <p:txBody>
          <a:bodyPr anchor="t">
            <a:normAutofit/>
          </a:bodyPr>
          <a:lstStyle/>
          <a:p>
            <a:r>
              <a:rPr lang="pl-PL" sz="1700" dirty="0">
                <a:latin typeface="Posterama" panose="020B0504020200020000" pitchFamily="34" charset="0"/>
                <a:cs typeface="Posterama" panose="020B0504020200020000" pitchFamily="34" charset="0"/>
              </a:rPr>
              <a:t>W Polsce pojawiły się bardzo wcześnie – zapewne już w czasach średniowiecza. Początkowo inscenizowane w kościołach szopki, były bardzo proste. W wieku XIX powstały różne regionalne formy polskich szopek bożonarodzeniowych. Najbardziej znane i najciekawsze, są szopki krakowskie, których architekturę wzoruje się na zabytkowych budowlach Krakowa.</a:t>
            </a:r>
          </a:p>
          <a:p>
            <a:r>
              <a:rPr lang="pl-PL" sz="1700" dirty="0">
                <a:latin typeface="Posterama" panose="020B0504020200020000" pitchFamily="34" charset="0"/>
                <a:cs typeface="Posterama" panose="020B0504020200020000" pitchFamily="34" charset="0"/>
              </a:rPr>
              <a:t>Dzisiaj bożonarodzeniowe szopki buduje się we wszystkich polskich kościołach.</a:t>
            </a:r>
          </a:p>
        </p:txBody>
      </p:sp>
    </p:spTree>
    <p:extLst>
      <p:ext uri="{BB962C8B-B14F-4D97-AF65-F5344CB8AC3E}">
        <p14:creationId xmlns:p14="http://schemas.microsoft.com/office/powerpoint/2010/main" val="2842954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02D3C34-DBFF-4DB7-8FFE-C85C63EBEE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27" t="-202" r="-1" b="1"/>
          <a:stretch/>
        </p:blipFill>
        <p:spPr>
          <a:xfrm flipH="1">
            <a:off x="-121920" y="-66834"/>
            <a:ext cx="12313919" cy="69248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49206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C34CB92-435D-4D82-8C7A-E1AD9ADC5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9985" y="640263"/>
            <a:ext cx="3759240" cy="1344975"/>
          </a:xfrm>
        </p:spPr>
        <p:txBody>
          <a:bodyPr>
            <a:normAutofit/>
          </a:bodyPr>
          <a:lstStyle/>
          <a:p>
            <a:r>
              <a:rPr lang="pl-PL" sz="4000" dirty="0">
                <a:latin typeface="Posterama" panose="020B0504020200020000" pitchFamily="34" charset="0"/>
                <a:cs typeface="Posterama" panose="020B0504020200020000" pitchFamily="34" charset="0"/>
              </a:rPr>
              <a:t>Kolędy i kolędowanie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E15D65-012A-4774-B05B-5874F4FF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90" y="2121763"/>
            <a:ext cx="3764826" cy="3773010"/>
          </a:xfrm>
        </p:spPr>
        <p:txBody>
          <a:bodyPr>
            <a:normAutofit/>
          </a:bodyPr>
          <a:lstStyle/>
          <a:p>
            <a:pPr algn="just"/>
            <a:r>
              <a:rPr lang="pl-PL" sz="1400" dirty="0">
                <a:latin typeface="Posterama" panose="020B0504020200020000" pitchFamily="34" charset="0"/>
                <a:cs typeface="Posterama" panose="020B0504020200020000" pitchFamily="34" charset="0"/>
              </a:rPr>
              <a:t>Jest bardzo wiele pięknych polskich kolęd, które są śpiewane w okresie świątecznym, np. „</a:t>
            </a:r>
            <a:r>
              <a:rPr lang="pl-PL" sz="1400" b="0" i="0" dirty="0"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Przybieżeli do Betlejem”, „Cicha Noc”, „Dzisiaj w Betlejem”</a:t>
            </a:r>
            <a:r>
              <a:rPr lang="pl-PL" sz="1400" dirty="0">
                <a:latin typeface="Posterama" panose="020B0504020200020000" pitchFamily="34" charset="0"/>
                <a:cs typeface="Posterama" panose="020B0504020200020000" pitchFamily="34" charset="0"/>
              </a:rPr>
              <a:t>. Pierwsza polska kolęda "Zdrów bądź królu anielski" pochodzi z roku 1424. Z XV wieku pochodzi również popularna "Anioł pasterzom mówił". Zbiory kolęd i pastorałek publikowano w książeczkach, zwanych kantyczkami. Najwięcej bożonarodzeniowych pieśni powstało na przełomie XVII i XVIII wieku.</a:t>
            </a:r>
          </a:p>
          <a:p>
            <a:pPr algn="just"/>
            <a:r>
              <a:rPr lang="pl-PL" sz="1400" dirty="0">
                <a:latin typeface="Posterama" panose="020B0504020200020000" pitchFamily="34" charset="0"/>
                <a:cs typeface="Posterama" panose="020B0504020200020000" pitchFamily="34" charset="0"/>
              </a:rPr>
              <a:t>W czasie świąt kolędnicy, dawniej, jak i dziś (chociaż zwyczaj ten powoli zanika), chodzą z szopką, w której znajdują się nieruchome postacie Św. Rodziny, Trzech Króli, pastuszków niosących dary dla dzieciątka i śpiewają kolędy.</a:t>
            </a:r>
          </a:p>
        </p:txBody>
      </p:sp>
    </p:spTree>
    <p:extLst>
      <p:ext uri="{BB962C8B-B14F-4D97-AF65-F5344CB8AC3E}">
        <p14:creationId xmlns:p14="http://schemas.microsoft.com/office/powerpoint/2010/main" val="8911710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724</Words>
  <Application>Microsoft Office PowerPoint</Application>
  <PresentationFormat>Panoramiczny</PresentationFormat>
  <Paragraphs>60</Paragraphs>
  <Slides>12</Slides>
  <Notes>0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Motyw pakietu Office</vt:lpstr>
      <vt:lpstr>Święta Bożego Narodzenia</vt:lpstr>
      <vt:lpstr>Boże Narodzenie</vt:lpstr>
      <vt:lpstr>Zwyczaje wigilijne</vt:lpstr>
      <vt:lpstr>Zwyczaje wigilijne</vt:lpstr>
      <vt:lpstr>Wigilia</vt:lpstr>
      <vt:lpstr>Święty Mikołaj</vt:lpstr>
      <vt:lpstr>Pasterka</vt:lpstr>
      <vt:lpstr>Szopki bożonarodzeniowe</vt:lpstr>
      <vt:lpstr>Kolędy i kolędowanie</vt:lpstr>
      <vt:lpstr>Wierzenia bożonarodzeniowe</vt:lpstr>
      <vt:lpstr>25 grudzień – Boże Narodzenie</vt:lpstr>
      <vt:lpstr>Zdrowych, pogodnych, wesołych i pełnych miłości Świąt Bożego Narodzenia,  w gronie najbliższych,  Życzy Łukasz.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Święta Bożego Narodzenia</dc:title>
  <dc:creator>Łukasz Święćkowski</dc:creator>
  <cp:lastModifiedBy>USER</cp:lastModifiedBy>
  <cp:revision>13</cp:revision>
  <dcterms:created xsi:type="dcterms:W3CDTF">2020-12-13T21:45:01Z</dcterms:created>
  <dcterms:modified xsi:type="dcterms:W3CDTF">2020-12-18T14:41:40Z</dcterms:modified>
</cp:coreProperties>
</file>