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4" r:id="rId12"/>
    <p:sldId id="263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9DC242A-823E-4C42-8147-B76AA0CB4B21}" v="665" dt="2020-12-06T12:18:55.2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72" d="100"/>
          <a:sy n="72" d="100"/>
        </p:scale>
        <p:origin x="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12/18/2020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166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099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868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651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567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754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387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23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637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743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549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12/18/2020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75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hyperlink" Target="http://www.helio.pl/" TargetMode="External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hyperlink" Target="https://wikipedia.pl/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11" Type="http://schemas.openxmlformats.org/officeDocument/2006/relationships/hyperlink" Target="http://koledy.pl/" TargetMode="External"/><Relationship Id="rId5" Type="http://schemas.openxmlformats.org/officeDocument/2006/relationships/image" Target="../media/image17.jpeg"/><Relationship Id="rId10" Type="http://schemas.openxmlformats.org/officeDocument/2006/relationships/hyperlink" Target="https://www.tapeciarnia.pl/" TargetMode="External"/><Relationship Id="rId4" Type="http://schemas.openxmlformats.org/officeDocument/2006/relationships/image" Target="../media/image16.jpeg"/><Relationship Id="rId9" Type="http://schemas.openxmlformats.org/officeDocument/2006/relationships/hyperlink" Target="https://www.google.com/" TargetMode="External"/><Relationship Id="rId14" Type="http://schemas.openxmlformats.org/officeDocument/2006/relationships/hyperlink" Target="https://wirtualnagrecja.pl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32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890338" y="640080"/>
            <a:ext cx="3734014" cy="356616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pl-PL" sz="5000"/>
              <a:t>Święta Bożego Narodzenia w Grecji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76720" y="6232579"/>
            <a:ext cx="3734014" cy="157276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z="2000" dirty="0">
                <a:latin typeface="Simplified Arabic"/>
                <a:cs typeface="Simplified Arabic"/>
              </a:rPr>
              <a:t>Prezentacja Zuzanny </a:t>
            </a:r>
            <a:r>
              <a:rPr lang="pl-PL" sz="2000" dirty="0" err="1">
                <a:latin typeface="Simplified Arabic"/>
                <a:cs typeface="Simplified Arabic"/>
              </a:rPr>
              <a:t>Kielańskiej</a:t>
            </a:r>
            <a:endParaRPr lang="pl-PL" sz="2000" dirty="0">
              <a:latin typeface="Simplified Arabic"/>
              <a:cs typeface="Simplified Arabic"/>
            </a:endParaRPr>
          </a:p>
        </p:txBody>
      </p:sp>
      <p:sp>
        <p:nvSpPr>
          <p:cNvPr id="31" name="Rectangle 6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27432"/>
          </a:xfrm>
          <a:custGeom>
            <a:avLst/>
            <a:gdLst>
              <a:gd name="connsiteX0" fmla="*/ 0 w 3474720"/>
              <a:gd name="connsiteY0" fmla="*/ 0 h 27432"/>
              <a:gd name="connsiteX1" fmla="*/ 660197 w 3474720"/>
              <a:gd name="connsiteY1" fmla="*/ 0 h 27432"/>
              <a:gd name="connsiteX2" fmla="*/ 1355141 w 3474720"/>
              <a:gd name="connsiteY2" fmla="*/ 0 h 27432"/>
              <a:gd name="connsiteX3" fmla="*/ 2084832 w 3474720"/>
              <a:gd name="connsiteY3" fmla="*/ 0 h 27432"/>
              <a:gd name="connsiteX4" fmla="*/ 2814523 w 3474720"/>
              <a:gd name="connsiteY4" fmla="*/ 0 h 27432"/>
              <a:gd name="connsiteX5" fmla="*/ 3474720 w 3474720"/>
              <a:gd name="connsiteY5" fmla="*/ 0 h 27432"/>
              <a:gd name="connsiteX6" fmla="*/ 3474720 w 3474720"/>
              <a:gd name="connsiteY6" fmla="*/ 27432 h 27432"/>
              <a:gd name="connsiteX7" fmla="*/ 2710282 w 3474720"/>
              <a:gd name="connsiteY7" fmla="*/ 27432 h 27432"/>
              <a:gd name="connsiteX8" fmla="*/ 1945843 w 3474720"/>
              <a:gd name="connsiteY8" fmla="*/ 27432 h 27432"/>
              <a:gd name="connsiteX9" fmla="*/ 1250899 w 3474720"/>
              <a:gd name="connsiteY9" fmla="*/ 27432 h 27432"/>
              <a:gd name="connsiteX10" fmla="*/ 0 w 3474720"/>
              <a:gd name="connsiteY10" fmla="*/ 27432 h 27432"/>
              <a:gd name="connsiteX11" fmla="*/ 0 w 3474720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4720" h="27432" fill="none" extrusionOk="0">
                <a:moveTo>
                  <a:pt x="0" y="0"/>
                </a:moveTo>
                <a:cubicBezTo>
                  <a:pt x="307185" y="-8713"/>
                  <a:pt x="392307" y="-13121"/>
                  <a:pt x="660197" y="0"/>
                </a:cubicBezTo>
                <a:cubicBezTo>
                  <a:pt x="928087" y="13121"/>
                  <a:pt x="1167029" y="-2668"/>
                  <a:pt x="1355141" y="0"/>
                </a:cubicBezTo>
                <a:cubicBezTo>
                  <a:pt x="1543253" y="2668"/>
                  <a:pt x="1739408" y="-6709"/>
                  <a:pt x="2084832" y="0"/>
                </a:cubicBezTo>
                <a:cubicBezTo>
                  <a:pt x="2430256" y="6709"/>
                  <a:pt x="2538889" y="29706"/>
                  <a:pt x="2814523" y="0"/>
                </a:cubicBezTo>
                <a:cubicBezTo>
                  <a:pt x="3090157" y="-29706"/>
                  <a:pt x="3152920" y="-15446"/>
                  <a:pt x="3474720" y="0"/>
                </a:cubicBezTo>
                <a:cubicBezTo>
                  <a:pt x="3473554" y="7395"/>
                  <a:pt x="3474765" y="21864"/>
                  <a:pt x="3474720" y="27432"/>
                </a:cubicBezTo>
                <a:cubicBezTo>
                  <a:pt x="3275380" y="12730"/>
                  <a:pt x="2958934" y="10130"/>
                  <a:pt x="2710282" y="27432"/>
                </a:cubicBezTo>
                <a:cubicBezTo>
                  <a:pt x="2461630" y="44734"/>
                  <a:pt x="2131168" y="43757"/>
                  <a:pt x="1945843" y="27432"/>
                </a:cubicBezTo>
                <a:cubicBezTo>
                  <a:pt x="1760518" y="11107"/>
                  <a:pt x="1444829" y="-3738"/>
                  <a:pt x="1250899" y="27432"/>
                </a:cubicBezTo>
                <a:cubicBezTo>
                  <a:pt x="1056969" y="58602"/>
                  <a:pt x="444992" y="5276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474720" h="27432" stroke="0" extrusionOk="0">
                <a:moveTo>
                  <a:pt x="0" y="0"/>
                </a:moveTo>
                <a:cubicBezTo>
                  <a:pt x="300114" y="-5103"/>
                  <a:pt x="525093" y="-25284"/>
                  <a:pt x="660197" y="0"/>
                </a:cubicBezTo>
                <a:cubicBezTo>
                  <a:pt x="795301" y="25284"/>
                  <a:pt x="1023172" y="17955"/>
                  <a:pt x="1250899" y="0"/>
                </a:cubicBezTo>
                <a:cubicBezTo>
                  <a:pt x="1478626" y="-17955"/>
                  <a:pt x="1782079" y="-27844"/>
                  <a:pt x="2015338" y="0"/>
                </a:cubicBezTo>
                <a:cubicBezTo>
                  <a:pt x="2248597" y="27844"/>
                  <a:pt x="2491007" y="27648"/>
                  <a:pt x="2675534" y="0"/>
                </a:cubicBezTo>
                <a:cubicBezTo>
                  <a:pt x="2860061" y="-27648"/>
                  <a:pt x="3088679" y="-3661"/>
                  <a:pt x="3474720" y="0"/>
                </a:cubicBezTo>
                <a:cubicBezTo>
                  <a:pt x="3474913" y="12649"/>
                  <a:pt x="3473732" y="17989"/>
                  <a:pt x="3474720" y="27432"/>
                </a:cubicBezTo>
                <a:cubicBezTo>
                  <a:pt x="3317198" y="15714"/>
                  <a:pt x="2959205" y="52182"/>
                  <a:pt x="2779776" y="27432"/>
                </a:cubicBezTo>
                <a:cubicBezTo>
                  <a:pt x="2600347" y="2682"/>
                  <a:pt x="2382660" y="-684"/>
                  <a:pt x="2015338" y="27432"/>
                </a:cubicBezTo>
                <a:cubicBezTo>
                  <a:pt x="1648016" y="55548"/>
                  <a:pt x="1641073" y="39646"/>
                  <a:pt x="1424635" y="27432"/>
                </a:cubicBezTo>
                <a:cubicBezTo>
                  <a:pt x="1208197" y="15218"/>
                  <a:pt x="1021559" y="15893"/>
                  <a:pt x="729691" y="27432"/>
                </a:cubicBezTo>
                <a:cubicBezTo>
                  <a:pt x="437823" y="38971"/>
                  <a:pt x="153856" y="-2647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9D7129"/>
          </a:solidFill>
          <a:ln w="38100" cap="rnd">
            <a:solidFill>
              <a:srgbClr val="9D7129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Obraz 31" descr="Obraz zawierający zewnętrzne, budynek, ulica, chodzenie&#10;&#10;Opis wygenerowany automatycznie">
            <a:extLst>
              <a:ext uri="{FF2B5EF4-FFF2-40B4-BE49-F238E27FC236}">
                <a16:creationId xmlns:a16="http://schemas.microsoft.com/office/drawing/2014/main" id="{FF3B61A5-4758-4128-8125-92BDBF7702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2340" y="4839"/>
            <a:ext cx="3668367" cy="5469466"/>
          </a:xfrm>
          <a:prstGeom prst="rect">
            <a:avLst/>
          </a:prstGeom>
        </p:spPr>
      </p:pic>
      <p:pic>
        <p:nvPicPr>
          <p:cNvPr id="32" name="Obraz 33" descr="Obraz zawierający zewnętrzne, budynek, noc, jasne&#10;&#10;Opis wygenerowany automatycznie">
            <a:extLst>
              <a:ext uri="{FF2B5EF4-FFF2-40B4-BE49-F238E27FC236}">
                <a16:creationId xmlns:a16="http://schemas.microsoft.com/office/drawing/2014/main" id="{F22A7C43-36D1-415E-8B20-B57311B114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1023" y="1395791"/>
            <a:ext cx="3512430" cy="5324323"/>
          </a:xfrm>
          <a:prstGeom prst="rect">
            <a:avLst/>
          </a:prstGeom>
        </p:spPr>
      </p:pic>
      <p:pic>
        <p:nvPicPr>
          <p:cNvPr id="6" name="eleni-koleda-greck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83081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31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4000">
        <p14:doors dir="vert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8" name="Rectangle 11">
            <a:extLst>
              <a:ext uri="{FF2B5EF4-FFF2-40B4-BE49-F238E27FC236}">
                <a16:creationId xmlns:a16="http://schemas.microsoft.com/office/drawing/2014/main" id="{4BCB9E0F-80B4-4BE1-A13D-A796E8186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F8FEC7F-754B-4D4F-B1A2-DF7472A67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47013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500" dirty="0" err="1"/>
              <a:t>Wigilia</a:t>
            </a:r>
            <a:r>
              <a:rPr lang="en-US" sz="4500" dirty="0"/>
              <a:t> </a:t>
            </a:r>
            <a:r>
              <a:rPr lang="en-US" sz="4500" dirty="0" err="1"/>
              <a:t>Bożego</a:t>
            </a:r>
            <a:r>
              <a:rPr lang="en-US" sz="4500" dirty="0"/>
              <a:t> </a:t>
            </a:r>
            <a:r>
              <a:rPr lang="en-US" sz="4500" dirty="0" err="1"/>
              <a:t>Narodzenia</a:t>
            </a:r>
            <a:r>
              <a:rPr lang="en-US" sz="4500" dirty="0"/>
              <a:t> w </a:t>
            </a:r>
            <a:r>
              <a:rPr lang="en-US" sz="4500" dirty="0" err="1"/>
              <a:t>Grecji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CE8AF5E-D374-4CF1-90CC-35CF73B81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4" y="1817073"/>
            <a:ext cx="11018520" cy="18288"/>
          </a:xfrm>
          <a:custGeom>
            <a:avLst/>
            <a:gdLst>
              <a:gd name="connsiteX0" fmla="*/ 0 w 11018520"/>
              <a:gd name="connsiteY0" fmla="*/ 0 h 18288"/>
              <a:gd name="connsiteX1" fmla="*/ 468287 w 11018520"/>
              <a:gd name="connsiteY1" fmla="*/ 0 h 18288"/>
              <a:gd name="connsiteX2" fmla="*/ 1156945 w 11018520"/>
              <a:gd name="connsiteY2" fmla="*/ 0 h 18288"/>
              <a:gd name="connsiteX3" fmla="*/ 1955787 w 11018520"/>
              <a:gd name="connsiteY3" fmla="*/ 0 h 18288"/>
              <a:gd name="connsiteX4" fmla="*/ 2313889 w 11018520"/>
              <a:gd name="connsiteY4" fmla="*/ 0 h 18288"/>
              <a:gd name="connsiteX5" fmla="*/ 2671991 w 11018520"/>
              <a:gd name="connsiteY5" fmla="*/ 0 h 18288"/>
              <a:gd name="connsiteX6" fmla="*/ 3581019 w 11018520"/>
              <a:gd name="connsiteY6" fmla="*/ 0 h 18288"/>
              <a:gd name="connsiteX7" fmla="*/ 4269677 w 11018520"/>
              <a:gd name="connsiteY7" fmla="*/ 0 h 18288"/>
              <a:gd name="connsiteX8" fmla="*/ 4627778 w 11018520"/>
              <a:gd name="connsiteY8" fmla="*/ 0 h 18288"/>
              <a:gd name="connsiteX9" fmla="*/ 5316436 w 11018520"/>
              <a:gd name="connsiteY9" fmla="*/ 0 h 18288"/>
              <a:gd name="connsiteX10" fmla="*/ 6225464 w 11018520"/>
              <a:gd name="connsiteY10" fmla="*/ 0 h 18288"/>
              <a:gd name="connsiteX11" fmla="*/ 6803936 w 11018520"/>
              <a:gd name="connsiteY11" fmla="*/ 0 h 18288"/>
              <a:gd name="connsiteX12" fmla="*/ 7382408 w 11018520"/>
              <a:gd name="connsiteY12" fmla="*/ 0 h 18288"/>
              <a:gd name="connsiteX13" fmla="*/ 8071066 w 11018520"/>
              <a:gd name="connsiteY13" fmla="*/ 0 h 18288"/>
              <a:gd name="connsiteX14" fmla="*/ 8869909 w 11018520"/>
              <a:gd name="connsiteY14" fmla="*/ 0 h 18288"/>
              <a:gd name="connsiteX15" fmla="*/ 9668751 w 11018520"/>
              <a:gd name="connsiteY15" fmla="*/ 0 h 18288"/>
              <a:gd name="connsiteX16" fmla="*/ 11018520 w 11018520"/>
              <a:gd name="connsiteY16" fmla="*/ 0 h 18288"/>
              <a:gd name="connsiteX17" fmla="*/ 11018520 w 11018520"/>
              <a:gd name="connsiteY17" fmla="*/ 18288 h 18288"/>
              <a:gd name="connsiteX18" fmla="*/ 10550233 w 11018520"/>
              <a:gd name="connsiteY18" fmla="*/ 18288 h 18288"/>
              <a:gd name="connsiteX19" fmla="*/ 9641205 w 11018520"/>
              <a:gd name="connsiteY19" fmla="*/ 18288 h 18288"/>
              <a:gd name="connsiteX20" fmla="*/ 8952548 w 11018520"/>
              <a:gd name="connsiteY20" fmla="*/ 18288 h 18288"/>
              <a:gd name="connsiteX21" fmla="*/ 8594446 w 11018520"/>
              <a:gd name="connsiteY21" fmla="*/ 18288 h 18288"/>
              <a:gd name="connsiteX22" fmla="*/ 7905788 w 11018520"/>
              <a:gd name="connsiteY22" fmla="*/ 18288 h 18288"/>
              <a:gd name="connsiteX23" fmla="*/ 7327316 w 11018520"/>
              <a:gd name="connsiteY23" fmla="*/ 18288 h 18288"/>
              <a:gd name="connsiteX24" fmla="*/ 6748844 w 11018520"/>
              <a:gd name="connsiteY24" fmla="*/ 18288 h 18288"/>
              <a:gd name="connsiteX25" fmla="*/ 6170371 w 11018520"/>
              <a:gd name="connsiteY25" fmla="*/ 18288 h 18288"/>
              <a:gd name="connsiteX26" fmla="*/ 5591899 w 11018520"/>
              <a:gd name="connsiteY26" fmla="*/ 18288 h 18288"/>
              <a:gd name="connsiteX27" fmla="*/ 4793056 w 11018520"/>
              <a:gd name="connsiteY27" fmla="*/ 18288 h 18288"/>
              <a:gd name="connsiteX28" fmla="*/ 4104399 w 11018520"/>
              <a:gd name="connsiteY28" fmla="*/ 18288 h 18288"/>
              <a:gd name="connsiteX29" fmla="*/ 3746297 w 11018520"/>
              <a:gd name="connsiteY29" fmla="*/ 18288 h 18288"/>
              <a:gd name="connsiteX30" fmla="*/ 3167825 w 11018520"/>
              <a:gd name="connsiteY30" fmla="*/ 18288 h 18288"/>
              <a:gd name="connsiteX31" fmla="*/ 2368982 w 11018520"/>
              <a:gd name="connsiteY31" fmla="*/ 18288 h 18288"/>
              <a:gd name="connsiteX32" fmla="*/ 1900695 w 11018520"/>
              <a:gd name="connsiteY32" fmla="*/ 18288 h 18288"/>
              <a:gd name="connsiteX33" fmla="*/ 991667 w 11018520"/>
              <a:gd name="connsiteY33" fmla="*/ 18288 h 18288"/>
              <a:gd name="connsiteX34" fmla="*/ 0 w 11018520"/>
              <a:gd name="connsiteY34" fmla="*/ 18288 h 18288"/>
              <a:gd name="connsiteX35" fmla="*/ 0 w 11018520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1018520" h="18288" fill="none" extrusionOk="0">
                <a:moveTo>
                  <a:pt x="0" y="0"/>
                </a:moveTo>
                <a:cubicBezTo>
                  <a:pt x="176840" y="19448"/>
                  <a:pt x="369510" y="1686"/>
                  <a:pt x="468287" y="0"/>
                </a:cubicBezTo>
                <a:cubicBezTo>
                  <a:pt x="567064" y="-1686"/>
                  <a:pt x="844925" y="28710"/>
                  <a:pt x="1156945" y="0"/>
                </a:cubicBezTo>
                <a:cubicBezTo>
                  <a:pt x="1468965" y="-28710"/>
                  <a:pt x="1755775" y="35306"/>
                  <a:pt x="1955787" y="0"/>
                </a:cubicBezTo>
                <a:cubicBezTo>
                  <a:pt x="2155799" y="-35306"/>
                  <a:pt x="2224532" y="-16632"/>
                  <a:pt x="2313889" y="0"/>
                </a:cubicBezTo>
                <a:cubicBezTo>
                  <a:pt x="2403246" y="16632"/>
                  <a:pt x="2494050" y="6083"/>
                  <a:pt x="2671991" y="0"/>
                </a:cubicBezTo>
                <a:cubicBezTo>
                  <a:pt x="2849932" y="-6083"/>
                  <a:pt x="3354152" y="34614"/>
                  <a:pt x="3581019" y="0"/>
                </a:cubicBezTo>
                <a:cubicBezTo>
                  <a:pt x="3807886" y="-34614"/>
                  <a:pt x="4022451" y="14254"/>
                  <a:pt x="4269677" y="0"/>
                </a:cubicBezTo>
                <a:cubicBezTo>
                  <a:pt x="4516903" y="-14254"/>
                  <a:pt x="4514495" y="-13291"/>
                  <a:pt x="4627778" y="0"/>
                </a:cubicBezTo>
                <a:cubicBezTo>
                  <a:pt x="4741061" y="13291"/>
                  <a:pt x="5120758" y="-22660"/>
                  <a:pt x="5316436" y="0"/>
                </a:cubicBezTo>
                <a:cubicBezTo>
                  <a:pt x="5512114" y="22660"/>
                  <a:pt x="5812155" y="-9513"/>
                  <a:pt x="6225464" y="0"/>
                </a:cubicBezTo>
                <a:cubicBezTo>
                  <a:pt x="6638773" y="9513"/>
                  <a:pt x="6545417" y="2479"/>
                  <a:pt x="6803936" y="0"/>
                </a:cubicBezTo>
                <a:cubicBezTo>
                  <a:pt x="7062455" y="-2479"/>
                  <a:pt x="7245098" y="-20209"/>
                  <a:pt x="7382408" y="0"/>
                </a:cubicBezTo>
                <a:cubicBezTo>
                  <a:pt x="7519718" y="20209"/>
                  <a:pt x="7801947" y="19736"/>
                  <a:pt x="8071066" y="0"/>
                </a:cubicBezTo>
                <a:cubicBezTo>
                  <a:pt x="8340185" y="-19736"/>
                  <a:pt x="8495312" y="-6666"/>
                  <a:pt x="8869909" y="0"/>
                </a:cubicBezTo>
                <a:cubicBezTo>
                  <a:pt x="9244506" y="6666"/>
                  <a:pt x="9501461" y="-13745"/>
                  <a:pt x="9668751" y="0"/>
                </a:cubicBezTo>
                <a:cubicBezTo>
                  <a:pt x="9836041" y="13745"/>
                  <a:pt x="10607605" y="14143"/>
                  <a:pt x="11018520" y="0"/>
                </a:cubicBezTo>
                <a:cubicBezTo>
                  <a:pt x="11019166" y="4451"/>
                  <a:pt x="11019010" y="9226"/>
                  <a:pt x="11018520" y="18288"/>
                </a:cubicBezTo>
                <a:cubicBezTo>
                  <a:pt x="10834966" y="15274"/>
                  <a:pt x="10754561" y="35250"/>
                  <a:pt x="10550233" y="18288"/>
                </a:cubicBezTo>
                <a:cubicBezTo>
                  <a:pt x="10345905" y="1326"/>
                  <a:pt x="9906342" y="45884"/>
                  <a:pt x="9641205" y="18288"/>
                </a:cubicBezTo>
                <a:cubicBezTo>
                  <a:pt x="9376068" y="-9308"/>
                  <a:pt x="9177188" y="43988"/>
                  <a:pt x="8952548" y="18288"/>
                </a:cubicBezTo>
                <a:cubicBezTo>
                  <a:pt x="8727908" y="-7412"/>
                  <a:pt x="8707007" y="3271"/>
                  <a:pt x="8594446" y="18288"/>
                </a:cubicBezTo>
                <a:cubicBezTo>
                  <a:pt x="8481885" y="33305"/>
                  <a:pt x="8175004" y="35109"/>
                  <a:pt x="7905788" y="18288"/>
                </a:cubicBezTo>
                <a:cubicBezTo>
                  <a:pt x="7636572" y="1467"/>
                  <a:pt x="7535638" y="7399"/>
                  <a:pt x="7327316" y="18288"/>
                </a:cubicBezTo>
                <a:cubicBezTo>
                  <a:pt x="7118994" y="29177"/>
                  <a:pt x="6978247" y="47205"/>
                  <a:pt x="6748844" y="18288"/>
                </a:cubicBezTo>
                <a:cubicBezTo>
                  <a:pt x="6519441" y="-10629"/>
                  <a:pt x="6459241" y="43308"/>
                  <a:pt x="6170371" y="18288"/>
                </a:cubicBezTo>
                <a:cubicBezTo>
                  <a:pt x="5881501" y="-6732"/>
                  <a:pt x="5736201" y="35971"/>
                  <a:pt x="5591899" y="18288"/>
                </a:cubicBezTo>
                <a:cubicBezTo>
                  <a:pt x="5447597" y="605"/>
                  <a:pt x="4990303" y="20409"/>
                  <a:pt x="4793056" y="18288"/>
                </a:cubicBezTo>
                <a:cubicBezTo>
                  <a:pt x="4595809" y="16167"/>
                  <a:pt x="4271723" y="2909"/>
                  <a:pt x="4104399" y="18288"/>
                </a:cubicBezTo>
                <a:cubicBezTo>
                  <a:pt x="3937075" y="33667"/>
                  <a:pt x="3923235" y="10730"/>
                  <a:pt x="3746297" y="18288"/>
                </a:cubicBezTo>
                <a:cubicBezTo>
                  <a:pt x="3569359" y="25846"/>
                  <a:pt x="3351081" y="24702"/>
                  <a:pt x="3167825" y="18288"/>
                </a:cubicBezTo>
                <a:cubicBezTo>
                  <a:pt x="2984569" y="11874"/>
                  <a:pt x="2708033" y="13293"/>
                  <a:pt x="2368982" y="18288"/>
                </a:cubicBezTo>
                <a:cubicBezTo>
                  <a:pt x="2029931" y="23283"/>
                  <a:pt x="2009060" y="37671"/>
                  <a:pt x="1900695" y="18288"/>
                </a:cubicBezTo>
                <a:cubicBezTo>
                  <a:pt x="1792330" y="-1095"/>
                  <a:pt x="1183178" y="9337"/>
                  <a:pt x="991667" y="18288"/>
                </a:cubicBezTo>
                <a:cubicBezTo>
                  <a:pt x="800156" y="27239"/>
                  <a:pt x="375690" y="34110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1018520" h="18288" stroke="0" extrusionOk="0">
                <a:moveTo>
                  <a:pt x="0" y="0"/>
                </a:moveTo>
                <a:cubicBezTo>
                  <a:pt x="266588" y="-23405"/>
                  <a:pt x="350503" y="-27031"/>
                  <a:pt x="578472" y="0"/>
                </a:cubicBezTo>
                <a:cubicBezTo>
                  <a:pt x="806441" y="27031"/>
                  <a:pt x="803976" y="13604"/>
                  <a:pt x="936574" y="0"/>
                </a:cubicBezTo>
                <a:cubicBezTo>
                  <a:pt x="1069172" y="-13604"/>
                  <a:pt x="1661335" y="-31902"/>
                  <a:pt x="1845602" y="0"/>
                </a:cubicBezTo>
                <a:cubicBezTo>
                  <a:pt x="2029869" y="31902"/>
                  <a:pt x="2273452" y="17005"/>
                  <a:pt x="2424074" y="0"/>
                </a:cubicBezTo>
                <a:cubicBezTo>
                  <a:pt x="2574696" y="-17005"/>
                  <a:pt x="2790864" y="-28133"/>
                  <a:pt x="3002547" y="0"/>
                </a:cubicBezTo>
                <a:cubicBezTo>
                  <a:pt x="3214230" y="28133"/>
                  <a:pt x="3605033" y="-14934"/>
                  <a:pt x="3911575" y="0"/>
                </a:cubicBezTo>
                <a:cubicBezTo>
                  <a:pt x="4218117" y="14934"/>
                  <a:pt x="4198004" y="3604"/>
                  <a:pt x="4379862" y="0"/>
                </a:cubicBezTo>
                <a:cubicBezTo>
                  <a:pt x="4561720" y="-3604"/>
                  <a:pt x="4941151" y="-37368"/>
                  <a:pt x="5288890" y="0"/>
                </a:cubicBezTo>
                <a:cubicBezTo>
                  <a:pt x="5636629" y="37368"/>
                  <a:pt x="6011513" y="-33898"/>
                  <a:pt x="6197918" y="0"/>
                </a:cubicBezTo>
                <a:cubicBezTo>
                  <a:pt x="6384323" y="33898"/>
                  <a:pt x="6555799" y="11241"/>
                  <a:pt x="6886575" y="0"/>
                </a:cubicBezTo>
                <a:cubicBezTo>
                  <a:pt x="7217351" y="-11241"/>
                  <a:pt x="7604472" y="-44614"/>
                  <a:pt x="7795603" y="0"/>
                </a:cubicBezTo>
                <a:cubicBezTo>
                  <a:pt x="7986734" y="44614"/>
                  <a:pt x="8098870" y="-11086"/>
                  <a:pt x="8374075" y="0"/>
                </a:cubicBezTo>
                <a:cubicBezTo>
                  <a:pt x="8649280" y="11086"/>
                  <a:pt x="8701749" y="-25020"/>
                  <a:pt x="8952548" y="0"/>
                </a:cubicBezTo>
                <a:cubicBezTo>
                  <a:pt x="9203347" y="25020"/>
                  <a:pt x="9519297" y="4274"/>
                  <a:pt x="9751390" y="0"/>
                </a:cubicBezTo>
                <a:cubicBezTo>
                  <a:pt x="9983483" y="-4274"/>
                  <a:pt x="10169881" y="16480"/>
                  <a:pt x="10329863" y="0"/>
                </a:cubicBezTo>
                <a:cubicBezTo>
                  <a:pt x="10489845" y="-16480"/>
                  <a:pt x="10750941" y="-9727"/>
                  <a:pt x="11018520" y="0"/>
                </a:cubicBezTo>
                <a:cubicBezTo>
                  <a:pt x="11018113" y="8690"/>
                  <a:pt x="11018366" y="14141"/>
                  <a:pt x="11018520" y="18288"/>
                </a:cubicBezTo>
                <a:cubicBezTo>
                  <a:pt x="10841176" y="-3597"/>
                  <a:pt x="10399304" y="41504"/>
                  <a:pt x="10219677" y="18288"/>
                </a:cubicBezTo>
                <a:cubicBezTo>
                  <a:pt x="10040050" y="-4928"/>
                  <a:pt x="10030762" y="16144"/>
                  <a:pt x="9861575" y="18288"/>
                </a:cubicBezTo>
                <a:cubicBezTo>
                  <a:pt x="9692388" y="20432"/>
                  <a:pt x="9529439" y="40380"/>
                  <a:pt x="9393288" y="18288"/>
                </a:cubicBezTo>
                <a:cubicBezTo>
                  <a:pt x="9257137" y="-3804"/>
                  <a:pt x="8825003" y="25592"/>
                  <a:pt x="8484260" y="18288"/>
                </a:cubicBezTo>
                <a:cubicBezTo>
                  <a:pt x="8143517" y="10984"/>
                  <a:pt x="8082894" y="45968"/>
                  <a:pt x="7795603" y="18288"/>
                </a:cubicBezTo>
                <a:cubicBezTo>
                  <a:pt x="7508312" y="-9392"/>
                  <a:pt x="7466074" y="19486"/>
                  <a:pt x="7327316" y="18288"/>
                </a:cubicBezTo>
                <a:cubicBezTo>
                  <a:pt x="7188558" y="17090"/>
                  <a:pt x="6869645" y="4657"/>
                  <a:pt x="6638658" y="18288"/>
                </a:cubicBezTo>
                <a:cubicBezTo>
                  <a:pt x="6407671" y="31919"/>
                  <a:pt x="6359238" y="35967"/>
                  <a:pt x="6280556" y="18288"/>
                </a:cubicBezTo>
                <a:cubicBezTo>
                  <a:pt x="6201874" y="609"/>
                  <a:pt x="6041216" y="22404"/>
                  <a:pt x="5922455" y="18288"/>
                </a:cubicBezTo>
                <a:cubicBezTo>
                  <a:pt x="5803694" y="14172"/>
                  <a:pt x="5555521" y="48848"/>
                  <a:pt x="5233797" y="18288"/>
                </a:cubicBezTo>
                <a:cubicBezTo>
                  <a:pt x="4912073" y="-12272"/>
                  <a:pt x="4986440" y="-2740"/>
                  <a:pt x="4765510" y="18288"/>
                </a:cubicBezTo>
                <a:cubicBezTo>
                  <a:pt x="4544580" y="39316"/>
                  <a:pt x="4177715" y="18248"/>
                  <a:pt x="3966667" y="18288"/>
                </a:cubicBezTo>
                <a:cubicBezTo>
                  <a:pt x="3755619" y="18328"/>
                  <a:pt x="3664519" y="22387"/>
                  <a:pt x="3498380" y="18288"/>
                </a:cubicBezTo>
                <a:cubicBezTo>
                  <a:pt x="3332241" y="14189"/>
                  <a:pt x="3065858" y="-7524"/>
                  <a:pt x="2699537" y="18288"/>
                </a:cubicBezTo>
                <a:cubicBezTo>
                  <a:pt x="2333216" y="44100"/>
                  <a:pt x="2505666" y="4650"/>
                  <a:pt x="2341436" y="18288"/>
                </a:cubicBezTo>
                <a:cubicBezTo>
                  <a:pt x="2177206" y="31926"/>
                  <a:pt x="1790164" y="19880"/>
                  <a:pt x="1542593" y="18288"/>
                </a:cubicBezTo>
                <a:cubicBezTo>
                  <a:pt x="1295022" y="16696"/>
                  <a:pt x="1218012" y="39325"/>
                  <a:pt x="1074306" y="18288"/>
                </a:cubicBezTo>
                <a:cubicBezTo>
                  <a:pt x="930600" y="-2749"/>
                  <a:pt x="797266" y="24589"/>
                  <a:pt x="716204" y="18288"/>
                </a:cubicBezTo>
                <a:cubicBezTo>
                  <a:pt x="635142" y="11987"/>
                  <a:pt x="344503" y="4139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rgbClr val="27B4C6"/>
          </a:solidFill>
          <a:ln w="38100" cap="rnd">
            <a:solidFill>
              <a:srgbClr val="27B4C6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az 5" descr="Obraz zawierający osoba, wewnątrz, osoby, stół&#10;&#10;Opis wygenerowany automatycznie">
            <a:extLst>
              <a:ext uri="{FF2B5EF4-FFF2-40B4-BE49-F238E27FC236}">
                <a16:creationId xmlns:a16="http://schemas.microsoft.com/office/drawing/2014/main" id="{174C8F2B-B89D-43E0-99AD-2A3BE0B3327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21115" r="6731"/>
          <a:stretch/>
        </p:blipFill>
        <p:spPr>
          <a:xfrm>
            <a:off x="572492" y="2089604"/>
            <a:ext cx="3941064" cy="4096511"/>
          </a:xfrm>
          <a:prstGeom prst="rect">
            <a:avLst/>
          </a:prstGeom>
        </p:spPr>
      </p:pic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274DC5A-D77A-4370-B1C2-5B1F67211C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05955" y="2071316"/>
            <a:ext cx="6713552" cy="409651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W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Grecji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 w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wigilię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Bożego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Narodzenia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 w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wielu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małych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miasteczkach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i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wsiach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dzieci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całymi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gromadkami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chodzą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 po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okolicznych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domach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składając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świąteczne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życzenia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i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śpiewając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 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kalanda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 (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odpowiednik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kolędy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).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Dzwonią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na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małych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metalowych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trójkątach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i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beczkach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Są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 za to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nagradzane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cukierkami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i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owocami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. Grecy,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podobnie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 jak my, 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obchodzą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Boże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Narodzenie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 25 </a:t>
            </a:r>
            <a:r>
              <a:rPr lang="en-US" sz="1600" dirty="0" err="1">
                <a:latin typeface="Arial Nova"/>
                <a:ea typeface="+mn-lt"/>
                <a:cs typeface="Arial" panose="020B0604020202020204" pitchFamily="34" charset="0"/>
              </a:rPr>
              <a:t>grudnia</a:t>
            </a:r>
            <a:r>
              <a:rPr lang="en-US" sz="1600" dirty="0">
                <a:latin typeface="Arial Nova"/>
                <a:ea typeface="+mn-lt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65927813"/>
      </p:ext>
    </p:extLst>
  </p:cSld>
  <p:clrMapOvr>
    <a:masterClrMapping/>
  </p:clrMapOvr>
  <p:transition spd="slow" advTm="10000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B97790-A50E-4F55-B1D3-437604007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4238" y="1175851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6000" dirty="0" err="1"/>
              <a:t>Zwyczaje</a:t>
            </a:r>
            <a:r>
              <a:rPr lang="en-US" sz="6000" dirty="0"/>
              <a:t> </a:t>
            </a:r>
            <a:r>
              <a:rPr lang="en-US" sz="6000" dirty="0" err="1"/>
              <a:t>greckie</a:t>
            </a:r>
            <a:endParaRPr lang="en-US" sz="6000"/>
          </a:p>
          <a:p>
            <a:pPr>
              <a:lnSpc>
                <a:spcPct val="90000"/>
              </a:lnSpc>
            </a:pPr>
            <a:endParaRPr lang="en-US" sz="6100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2395728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5CA8FF"/>
          </a:solidFill>
          <a:ln w="38100" cap="rnd">
            <a:solidFill>
              <a:srgbClr val="5CA8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5A07079-F272-48F3-9779-25DF3F4B53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n-US" sz="2200" dirty="0">
                <a:latin typeface="Arial Nova"/>
              </a:rPr>
              <a:t>Dla członków Kościoła prawosławnego, do którego należy większość greckich chrześcijan, Boże Narodzenie zajmuje drugie miejsce po Wielkanocy w świątecznym kalendarzu. W tradycji związanej ze świętami Bożego Narodzenia istnieje tu wiele unikalnych, typowo greckich zwyczajów.Od tradycyjnej, znanej w innych krajach Europy postaci różni się na przykład grecki Święty Mikołaj, uważany przez Greków za legendarnego patrona żeglarzy. Według greckich wierzeń, jego ubrania i broda są przesiąknięte morską woda, a jego lico zroszone jest potem, bo ciężko pracuje wśród fal, aby ratować tonące statki przed gniewem morza…</a:t>
            </a:r>
          </a:p>
        </p:txBody>
      </p:sp>
      <p:pic>
        <p:nvPicPr>
          <p:cNvPr id="5" name="Obraz 5" descr="Obraz zawierający zewnętrzne, duży, siedzi, woda&#10;&#10;Opis wygenerowany automatycznie">
            <a:extLst>
              <a:ext uri="{FF2B5EF4-FFF2-40B4-BE49-F238E27FC236}">
                <a16:creationId xmlns:a16="http://schemas.microsoft.com/office/drawing/2014/main" id="{B69C9D2E-D6B2-4DF1-A2BC-15E95F25480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30014" r="19053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2155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Inverted="1"/>
      </p:transition>
    </mc:Choice>
    <mc:Fallback xmlns="">
      <p:transition spd="slow" advClick="0" advTm="10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EBA92B-873E-4473-8E10-23FD1D54E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latin typeface="Modern Love"/>
              </a:rPr>
              <a:t>Dzień Świętego Bazylego</a:t>
            </a:r>
            <a:endParaRPr lang="pl-PL">
              <a:latin typeface="Modern Love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7D0D259-53DD-4AB1-B738-5194D2A84EB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l-PL" sz="1600" dirty="0">
                <a:latin typeface="Arial Nova"/>
                <a:ea typeface="+mn-lt"/>
                <a:cs typeface="+mn-lt"/>
              </a:rPr>
              <a:t>Z racji tego, że świąteczne prezenty są jednak nieodłącznym elementem świąt i każdy na nie czeka przez cały rok, w Grecji wymieniane są w </a:t>
            </a:r>
            <a:r>
              <a:rPr lang="pl-PL" sz="1600" b="1" dirty="0">
                <a:latin typeface="Arial Nova"/>
                <a:ea typeface="+mn-lt"/>
                <a:cs typeface="+mn-lt"/>
              </a:rPr>
              <a:t>Dzień Świętego Bazylego</a:t>
            </a:r>
            <a:r>
              <a:rPr lang="pl-PL" sz="1600" dirty="0">
                <a:latin typeface="Arial Nova"/>
                <a:ea typeface="+mn-lt"/>
                <a:cs typeface="+mn-lt"/>
              </a:rPr>
              <a:t>, 1 stycznia. W tym dniu ma także miejsce rytuał "odnowy wody". Zgodnie z tradycją, wszystkie dzbanki w domu są opróżniane i ponownie napełniane nową, świeżą "wodą Bazylego".</a:t>
            </a:r>
            <a:endParaRPr lang="pl-PL" sz="1600" dirty="0">
              <a:latin typeface="Arial Nova"/>
            </a:endParaRPr>
          </a:p>
        </p:txBody>
      </p:sp>
      <p:pic>
        <p:nvPicPr>
          <p:cNvPr id="5" name="Obraz 5" descr="Obraz zawierający stół, siedzi, żyjący, kamień&#10;&#10;Opis wygenerowany automatycznie">
            <a:extLst>
              <a:ext uri="{FF2B5EF4-FFF2-40B4-BE49-F238E27FC236}">
                <a16:creationId xmlns:a16="http://schemas.microsoft.com/office/drawing/2014/main" id="{CAA28335-BBDB-4BEC-86C4-C267F5B7F34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329308"/>
            <a:ext cx="5181600" cy="3452112"/>
          </a:xfrm>
        </p:spPr>
      </p:pic>
    </p:spTree>
    <p:extLst>
      <p:ext uri="{BB962C8B-B14F-4D97-AF65-F5344CB8AC3E}">
        <p14:creationId xmlns:p14="http://schemas.microsoft.com/office/powerpoint/2010/main" val="3350434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764B40-C25C-44F1-9840-0B404B8B0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Drewniana Misa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9B09728-7E00-476C-9BE1-706A7C91CEF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pl-PL" sz="1600" dirty="0">
                <a:latin typeface="Arial Nova"/>
                <a:ea typeface="+mn-lt"/>
                <a:cs typeface="+mn-lt"/>
              </a:rPr>
              <a:t>Kolejnym, typowo greckim symbolem Bożego Narodzenia jest drewniana misa zawieszona na drucianej obręczy. Jest to rozpoznawczy znak okresu świątecznego w Grecji. Do misy dołączony jest także drewniany krzyż z owinięta wokół niego gałązką bazylii. W misie zawsze powinno znajdować się trochę wody, która ma na celu utrzymać bazylię w świeżości. Każdego dnia ktoś z rodziny zanurza krzyż ozdobiony bazylią w wodzie i symbolicznie skrapia każde pomieszczenie w domu. Rytuał ten wiąże się z wierzeniami na temat </a:t>
            </a:r>
            <a:r>
              <a:rPr lang="pl-PL" sz="1600" i="1" dirty="0" err="1">
                <a:latin typeface="Arial Nova"/>
                <a:ea typeface="+mn-lt"/>
                <a:cs typeface="+mn-lt"/>
              </a:rPr>
              <a:t>Killantzaroi</a:t>
            </a:r>
            <a:r>
              <a:rPr lang="pl-PL" sz="1600" dirty="0">
                <a:latin typeface="Arial Nova"/>
                <a:ea typeface="+mn-lt"/>
                <a:cs typeface="+mn-lt"/>
              </a:rPr>
              <a:t> (złe duchy). Ma on nie dopuścić ich do murów domu.</a:t>
            </a:r>
            <a:endParaRPr lang="pl-PL" sz="1600" dirty="0">
              <a:latin typeface="Arial Nova"/>
            </a:endParaRPr>
          </a:p>
        </p:txBody>
      </p:sp>
      <p:pic>
        <p:nvPicPr>
          <p:cNvPr id="5" name="Obraz 5" descr="Obraz zawierający siedzi, stół, drewniane, banan&#10;&#10;Opis wygenerowany automatycznie">
            <a:extLst>
              <a:ext uri="{FF2B5EF4-FFF2-40B4-BE49-F238E27FC236}">
                <a16:creationId xmlns:a16="http://schemas.microsoft.com/office/drawing/2014/main" id="{365C7A60-6F35-4980-B87A-FDEF69A1C9B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519972" y="2703478"/>
            <a:ext cx="3441580" cy="2788437"/>
          </a:xfrm>
        </p:spPr>
      </p:pic>
    </p:spTree>
    <p:extLst>
      <p:ext uri="{BB962C8B-B14F-4D97-AF65-F5344CB8AC3E}">
        <p14:creationId xmlns:p14="http://schemas.microsoft.com/office/powerpoint/2010/main" val="99472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10000">
        <p14:pan dir="u"/>
      </p:transition>
    </mc:Choice>
    <mc:Fallback xmlns="">
      <p:transition spd="slow" advClick="0" advTm="10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F6688B7-F6EA-4FEC-8FBC-1BF90D945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Złośliwe </a:t>
            </a:r>
            <a:r>
              <a:rPr lang="pl-PL" dirty="0" err="1"/>
              <a:t>gobliny</a:t>
            </a:r>
          </a:p>
          <a:p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2EF3428-0B4C-41E6-BA10-14277AB39C3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l-PL" sz="1600" i="1" dirty="0" err="1">
                <a:latin typeface="Arial Nova"/>
                <a:ea typeface="+mn-lt"/>
                <a:cs typeface="+mn-lt"/>
              </a:rPr>
              <a:t>Killantzaroi</a:t>
            </a:r>
            <a:r>
              <a:rPr lang="pl-PL" sz="1600" dirty="0">
                <a:latin typeface="Arial Nova"/>
                <a:ea typeface="+mn-lt"/>
                <a:cs typeface="+mn-lt"/>
              </a:rPr>
              <a:t> to gatunek złośliwych </a:t>
            </a:r>
            <a:r>
              <a:rPr lang="pl-PL" sz="1600" dirty="0" err="1">
                <a:latin typeface="Arial Nova"/>
                <a:ea typeface="+mn-lt"/>
                <a:cs typeface="+mn-lt"/>
              </a:rPr>
              <a:t>goblinów</a:t>
            </a:r>
            <a:r>
              <a:rPr lang="pl-PL" sz="1600" dirty="0">
                <a:latin typeface="Arial Nova"/>
                <a:ea typeface="+mn-lt"/>
                <a:cs typeface="+mn-lt"/>
              </a:rPr>
              <a:t>, które pojawiają się w okresie dwunastu dni między Bożym Narodzeniem i świętem Trzech Króli, obchodzonym 6 stycznia. </a:t>
            </a:r>
            <a:r>
              <a:rPr lang="pl-PL" sz="1600" dirty="0" err="1">
                <a:latin typeface="Arial Nova"/>
                <a:ea typeface="+mn-lt"/>
                <a:cs typeface="+mn-lt"/>
              </a:rPr>
              <a:t>Gobliny</a:t>
            </a:r>
            <a:r>
              <a:rPr lang="pl-PL" sz="1600" dirty="0">
                <a:latin typeface="Arial Nova"/>
                <a:ea typeface="+mn-lt"/>
                <a:cs typeface="+mn-lt"/>
              </a:rPr>
              <a:t> wyłaniają się z wnętrza ziemi, zakradają się do domu przez komin, plączą koniom ogony, powodują, że mleko kwaśnieje i ogólnie rzecz biorąc, wprowadzają do domu niemałe zamieszanie.</a:t>
            </a:r>
            <a:endParaRPr lang="pl-PL" sz="1600" dirty="0">
              <a:latin typeface="Arial Nova"/>
            </a:endParaRPr>
          </a:p>
        </p:txBody>
      </p:sp>
      <p:pic>
        <p:nvPicPr>
          <p:cNvPr id="5" name="Obraz 5" descr="Obraz zawierający rysunek&#10;&#10;Opis wygenerowany automatycznie">
            <a:extLst>
              <a:ext uri="{FF2B5EF4-FFF2-40B4-BE49-F238E27FC236}">
                <a16:creationId xmlns:a16="http://schemas.microsoft.com/office/drawing/2014/main" id="{CF0184AC-4A73-4491-A748-98D0017B724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23402" y="1814192"/>
            <a:ext cx="2695575" cy="1990725"/>
          </a:xfrm>
        </p:spPr>
      </p:pic>
      <p:pic>
        <p:nvPicPr>
          <p:cNvPr id="6" name="Obraz 6" descr="Obraz zawierający budynek, rzeźba, wewnątrz, siedzi&#10;&#10;Opis wygenerowany automatycznie">
            <a:extLst>
              <a:ext uri="{FF2B5EF4-FFF2-40B4-BE49-F238E27FC236}">
                <a16:creationId xmlns:a16="http://schemas.microsoft.com/office/drawing/2014/main" id="{69315F33-533A-472E-BFC8-BCF74C6CC3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9574" y="4222901"/>
            <a:ext cx="1824567" cy="2173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98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FCC40A7-5322-4DD4-8D10-A9D19A5C7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Świąteczne przysmaki</a:t>
            </a:r>
          </a:p>
          <a:p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CF06B0-3299-4B3E-A02B-6B66DBFB8CC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 fontScale="62500" lnSpcReduction="20000"/>
          </a:bodyPr>
          <a:lstStyle/>
          <a:p>
            <a:pPr algn="just"/>
            <a:endParaRPr lang="pl-PL" dirty="0"/>
          </a:p>
          <a:p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EA8E735-C7F1-4B62-AF2F-49F7179A4E5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 fontScale="62500" lnSpcReduction="20000"/>
          </a:bodyPr>
          <a:lstStyle/>
          <a:p>
            <a:pPr algn="just"/>
            <a:r>
              <a:rPr lang="pl-PL" sz="2900" dirty="0">
                <a:latin typeface="Arial Nova"/>
                <a:ea typeface="+mn-lt"/>
                <a:cs typeface="+mn-lt"/>
              </a:rPr>
              <a:t>Oprócz tradycyjnych, wigilijnych przysmaków, na greckich stołach zawsze znajduje się także </a:t>
            </a:r>
            <a:r>
              <a:rPr lang="pl-PL" sz="2900" i="1" dirty="0" err="1">
                <a:latin typeface="Arial Nova"/>
                <a:ea typeface="+mn-lt"/>
                <a:cs typeface="+mn-lt"/>
              </a:rPr>
              <a:t>christopsomo</a:t>
            </a:r>
            <a:r>
              <a:rPr lang="pl-PL" sz="2900" i="1" dirty="0">
                <a:latin typeface="Arial Nova"/>
                <a:ea typeface="+mn-lt"/>
                <a:cs typeface="+mn-lt"/>
              </a:rPr>
              <a:t> (</a:t>
            </a:r>
            <a:r>
              <a:rPr lang="pl-PL" sz="2900" dirty="0" err="1">
                <a:ea typeface="+mn-lt"/>
                <a:cs typeface="+mn-lt"/>
              </a:rPr>
              <a:t>χριστοψωμο</a:t>
            </a:r>
            <a:r>
              <a:rPr lang="pl-PL" sz="2900" dirty="0">
                <a:latin typeface="The Hand"/>
                <a:ea typeface="+mn-lt"/>
                <a:cs typeface="+mn-lt"/>
              </a:rPr>
              <a:t>)</a:t>
            </a:r>
            <a:r>
              <a:rPr lang="pl-PL" sz="2900" dirty="0">
                <a:latin typeface="Arial Nova"/>
                <a:ea typeface="+mn-lt"/>
                <a:cs typeface="+mn-lt"/>
              </a:rPr>
              <a:t>, czyli "Chleb Chrystusa". To słodkie bochenki w różnych kształtach, których chrupiące skórki są zdobione w sposób, odzwierciedlający pochodzenie, zawód czy charakterystyczne cechy członków danej rodziny. Inne smakołyki to np. przyrządzany na wiele sposobów indyk, jagnięcina i cielęcina, a także dużo bakaliowych ciast i deserów. Sam wigilijny wieczór spędza się w zaciszu domowym, w pierwszy i drugi dzień Świąt Grecy biesiadują z kolei w tawernach i </a:t>
            </a:r>
            <a:r>
              <a:rPr lang="pl-PL" sz="2900" dirty="0" err="1">
                <a:latin typeface="Arial Nova"/>
                <a:ea typeface="+mn-lt"/>
                <a:cs typeface="+mn-lt"/>
              </a:rPr>
              <a:t>restauracjach.W</a:t>
            </a:r>
            <a:r>
              <a:rPr lang="pl-PL" sz="2900" dirty="0">
                <a:latin typeface="Arial Nova"/>
                <a:ea typeface="+mn-lt"/>
                <a:cs typeface="+mn-lt"/>
              </a:rPr>
              <a:t> Grecji bardzo znanymi ciasteczkami są </a:t>
            </a:r>
            <a:r>
              <a:rPr lang="pl-PL" sz="2900" dirty="0" err="1">
                <a:latin typeface="The Hand"/>
                <a:ea typeface="+mn-lt"/>
                <a:cs typeface="+mn-lt"/>
              </a:rPr>
              <a:t>κουρ</a:t>
            </a:r>
            <a:r>
              <a:rPr lang="pl-PL" sz="2900" dirty="0">
                <a:latin typeface="The Hand"/>
                <a:ea typeface="+mn-lt"/>
                <a:cs typeface="+mn-lt"/>
              </a:rPr>
              <a:t>αμπ</a:t>
            </a:r>
            <a:r>
              <a:rPr lang="pl-PL" sz="2900" dirty="0" err="1">
                <a:latin typeface="The Hand"/>
                <a:ea typeface="+mn-lt"/>
                <a:cs typeface="+mn-lt"/>
              </a:rPr>
              <a:t>ιεδες</a:t>
            </a:r>
            <a:r>
              <a:rPr lang="pl-PL" sz="2900" dirty="0">
                <a:latin typeface="The Hand"/>
                <a:ea typeface="+mn-lt"/>
                <a:cs typeface="+mn-lt"/>
              </a:rPr>
              <a:t>   </a:t>
            </a:r>
            <a:r>
              <a:rPr lang="pl-PL" sz="2900" dirty="0" err="1">
                <a:latin typeface="Arial Nova"/>
                <a:ea typeface="+mn-lt"/>
                <a:cs typeface="+mn-lt"/>
              </a:rPr>
              <a:t>kai</a:t>
            </a:r>
            <a:r>
              <a:rPr lang="pl-PL" sz="2900" dirty="0">
                <a:latin typeface="Arial Nova"/>
                <a:ea typeface="+mn-lt"/>
                <a:cs typeface="+mn-lt"/>
              </a:rPr>
              <a:t> </a:t>
            </a:r>
            <a:r>
              <a:rPr lang="pl-PL" sz="2900" dirty="0" err="1">
                <a:ea typeface="+mn-lt"/>
                <a:cs typeface="+mn-lt"/>
              </a:rPr>
              <a:t>μελομ</a:t>
            </a:r>
            <a:r>
              <a:rPr lang="pl-PL" sz="2900" dirty="0">
                <a:ea typeface="+mn-lt"/>
                <a:cs typeface="+mn-lt"/>
              </a:rPr>
              <a:t>ακα</a:t>
            </a:r>
            <a:r>
              <a:rPr lang="pl-PL" sz="2900" dirty="0" err="1">
                <a:ea typeface="+mn-lt"/>
                <a:cs typeface="+mn-lt"/>
              </a:rPr>
              <a:t>ρον</a:t>
            </a:r>
            <a:r>
              <a:rPr lang="pl-PL" sz="2900" dirty="0">
                <a:ea typeface="+mn-lt"/>
                <a:cs typeface="+mn-lt"/>
              </a:rPr>
              <a:t>α.</a:t>
            </a:r>
            <a:endParaRPr lang="pl-PL" sz="2900" dirty="0">
              <a:latin typeface="Arial Nova"/>
            </a:endParaRPr>
          </a:p>
          <a:p>
            <a:endParaRPr lang="pl-PL" dirty="0"/>
          </a:p>
        </p:txBody>
      </p:sp>
      <p:pic>
        <p:nvPicPr>
          <p:cNvPr id="5" name="Obraz 5" descr="Obraz zawierający stół, wewnątrz, talerz, pączek&#10;&#10;Opis wygenerowany automatycznie">
            <a:extLst>
              <a:ext uri="{FF2B5EF4-FFF2-40B4-BE49-F238E27FC236}">
                <a16:creationId xmlns:a16="http://schemas.microsoft.com/office/drawing/2014/main" id="{3E39036C-2673-4608-81B8-DA9DE9578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352" y="2027464"/>
            <a:ext cx="2743200" cy="1714500"/>
          </a:xfrm>
          <a:prstGeom prst="rect">
            <a:avLst/>
          </a:prstGeom>
        </p:spPr>
      </p:pic>
      <p:pic>
        <p:nvPicPr>
          <p:cNvPr id="6" name="Obraz 6" descr="Obraz zawierający żywność, patrzenie, owoce, naczynie&#10;&#10;Opis wygenerowany automatycznie">
            <a:extLst>
              <a:ext uri="{FF2B5EF4-FFF2-40B4-BE49-F238E27FC236}">
                <a16:creationId xmlns:a16="http://schemas.microsoft.com/office/drawing/2014/main" id="{23D223AF-3523-4541-9406-692D372D6C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9733" y="3224402"/>
            <a:ext cx="2743200" cy="1763862"/>
          </a:xfrm>
          <a:prstGeom prst="rect">
            <a:avLst/>
          </a:prstGeom>
        </p:spPr>
      </p:pic>
      <p:pic>
        <p:nvPicPr>
          <p:cNvPr id="7" name="Obraz 7" descr="Obraz zawierający żywność, pączek, cukier, stół&#10;&#10;Opis wygenerowany automatycznie">
            <a:extLst>
              <a:ext uri="{FF2B5EF4-FFF2-40B4-BE49-F238E27FC236}">
                <a16:creationId xmlns:a16="http://schemas.microsoft.com/office/drawing/2014/main" id="{D6774181-0191-43EB-8BCD-934259E542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590" y="4475553"/>
            <a:ext cx="2743200" cy="1825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78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92747" y="28785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2400" b="1" dirty="0">
                <a:solidFill>
                  <a:srgbClr val="00B050"/>
                </a:solidFill>
                <a:latin typeface="Segoe Script" panose="030B0504020000000003" pitchFamily="66" charset="0"/>
              </a:rPr>
              <a:t>Spokojnych i radosnych świąt Bożego Narodzenia  oraz wszystkiego dobrego w Nowym 2021 Roku</a:t>
            </a:r>
            <a:br>
              <a:rPr lang="pl-PL" sz="2400" b="1" dirty="0">
                <a:solidFill>
                  <a:srgbClr val="00B050"/>
                </a:solidFill>
                <a:latin typeface="Segoe Script" panose="030B0504020000000003" pitchFamily="66" charset="0"/>
              </a:rPr>
            </a:br>
            <a:r>
              <a:rPr lang="pl-PL" sz="2400" b="1" dirty="0">
                <a:solidFill>
                  <a:srgbClr val="00B050"/>
                </a:solidFill>
                <a:latin typeface="Segoe Script" panose="030B0504020000000003" pitchFamily="66" charset="0"/>
              </a:rPr>
              <a:t>życzy Zuzia</a:t>
            </a:r>
          </a:p>
        </p:txBody>
      </p:sp>
      <p:pic>
        <p:nvPicPr>
          <p:cNvPr id="4" name="Symbol zastępczy zawartości 3" descr="SPSK1 PUM - Boże Narodzenie 201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18" y="1854558"/>
            <a:ext cx="11031829" cy="50034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921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14:shred/>
      </p:transition>
    </mc:Choice>
    <mc:Fallback xmlns="">
      <p:transition spd="slow" advTm="10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FCA139-9857-4C99-81BD-F6D338F13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Koniec</a:t>
            </a:r>
          </a:p>
        </p:txBody>
      </p:sp>
      <p:pic>
        <p:nvPicPr>
          <p:cNvPr id="5" name="Obraz 5" descr="Obraz zawierający budynek, osoba, osoby, ulica&#10;&#10;Opis wygenerowany automatycznie">
            <a:extLst>
              <a:ext uri="{FF2B5EF4-FFF2-40B4-BE49-F238E27FC236}">
                <a16:creationId xmlns:a16="http://schemas.microsoft.com/office/drawing/2014/main" id="{140874B0-F839-4AA9-B176-1BAE40DA293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-1404" y="2606717"/>
            <a:ext cx="3401568" cy="4251960"/>
          </a:xfrm>
        </p:spPr>
      </p:pic>
      <p:pic>
        <p:nvPicPr>
          <p:cNvPr id="6" name="Obraz 6" descr="Obraz zawierający zewnętrzne, budynek, ulica, chodzenie&#10;&#10;Opis wygenerowany automatycznie">
            <a:extLst>
              <a:ext uri="{FF2B5EF4-FFF2-40B4-BE49-F238E27FC236}">
                <a16:creationId xmlns:a16="http://schemas.microsoft.com/office/drawing/2014/main" id="{6F3EA4A8-088A-426E-82F0-38D2BBE3355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898134" y="163479"/>
            <a:ext cx="3188970" cy="4251960"/>
          </a:xfrm>
        </p:spPr>
      </p:pic>
      <p:pic>
        <p:nvPicPr>
          <p:cNvPr id="7" name="Obraz 7" descr="Obraz zawierający budynek, zewnętrzne, stół, parasol&#10;&#10;Opis wygenerowany automatycznie">
            <a:extLst>
              <a:ext uri="{FF2B5EF4-FFF2-40B4-BE49-F238E27FC236}">
                <a16:creationId xmlns:a16="http://schemas.microsoft.com/office/drawing/2014/main" id="{FC3A4BC0-5EB5-442D-B2A8-D1C39596DC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2782" y="2899616"/>
            <a:ext cx="2743200" cy="3864864"/>
          </a:xfrm>
          <a:prstGeom prst="rect">
            <a:avLst/>
          </a:prstGeom>
        </p:spPr>
      </p:pic>
      <p:pic>
        <p:nvPicPr>
          <p:cNvPr id="8" name="Obraz 8" descr="Obraz zawierający budynek, zewnętrzne, zegar, osoby&#10;&#10;Opis wygenerowany automatycznie">
            <a:extLst>
              <a:ext uri="{FF2B5EF4-FFF2-40B4-BE49-F238E27FC236}">
                <a16:creationId xmlns:a16="http://schemas.microsoft.com/office/drawing/2014/main" id="{A7FCDF5F-CED7-43F9-ADE8-EDBB45BE16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2875" y="-162063"/>
            <a:ext cx="2114248" cy="3275365"/>
          </a:xfrm>
          <a:prstGeom prst="rect">
            <a:avLst/>
          </a:prstGeom>
        </p:spPr>
      </p:pic>
      <p:pic>
        <p:nvPicPr>
          <p:cNvPr id="9" name="Obraz 9" descr="Obraz zawierający wewnątrz, stół, siedzi, kwiat&#10;&#10;Opis wygenerowany automatycznie">
            <a:extLst>
              <a:ext uri="{FF2B5EF4-FFF2-40B4-BE49-F238E27FC236}">
                <a16:creationId xmlns:a16="http://schemas.microsoft.com/office/drawing/2014/main" id="{048B6C63-631D-4440-B29F-E01C249D66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7257" y="3267898"/>
            <a:ext cx="2779485" cy="3491157"/>
          </a:xfrm>
          <a:prstGeom prst="rect">
            <a:avLst/>
          </a:prstGeom>
        </p:spPr>
      </p:pic>
      <p:pic>
        <p:nvPicPr>
          <p:cNvPr id="10" name="Obraz 10" descr="Obraz zawierający zewnętrzne, budynek, miasto, noc&#10;&#10;Opis wygenerowany automatycznie">
            <a:extLst>
              <a:ext uri="{FF2B5EF4-FFF2-40B4-BE49-F238E27FC236}">
                <a16:creationId xmlns:a16="http://schemas.microsoft.com/office/drawing/2014/main" id="{4353DBDF-7562-442C-8E4F-EB4EB9E1E7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35924" y="4570790"/>
            <a:ext cx="2743200" cy="2131180"/>
          </a:xfrm>
          <a:prstGeom prst="rect">
            <a:avLst/>
          </a:prstGeom>
        </p:spPr>
      </p:pic>
      <p:pic>
        <p:nvPicPr>
          <p:cNvPr id="11" name="Obraz 11" descr="Obraz zawierający wewnątrz, stół, żyjący, pomieszczenie&#10;&#10;Opis wygenerowany automatycznie">
            <a:extLst>
              <a:ext uri="{FF2B5EF4-FFF2-40B4-BE49-F238E27FC236}">
                <a16:creationId xmlns:a16="http://schemas.microsoft.com/office/drawing/2014/main" id="{B879D22F-CC55-4E86-8216-F1ABB66988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4597" y="235178"/>
            <a:ext cx="3296708" cy="2238979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9649124" y="4531401"/>
            <a:ext cx="4438203" cy="20005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pl-PL" sz="1000" dirty="0"/>
              <a:t>Źródła: </a:t>
            </a:r>
          </a:p>
          <a:p>
            <a:r>
              <a:rPr lang="pl-PL" sz="1000" u="sng" dirty="0">
                <a:hlinkClick r:id="rId9"/>
              </a:rPr>
              <a:t>https://www.google.com</a:t>
            </a:r>
            <a:endParaRPr lang="pl-PL" sz="1000" dirty="0"/>
          </a:p>
          <a:p>
            <a:r>
              <a:rPr lang="pl-PL" sz="1000" dirty="0"/>
              <a:t> </a:t>
            </a:r>
            <a:r>
              <a:rPr lang="pl-PL" sz="1000" u="sng" dirty="0">
                <a:hlinkClick r:id="rId10"/>
              </a:rPr>
              <a:t>https://www.tapeciarnia.pl/</a:t>
            </a:r>
            <a:endParaRPr lang="pl-PL" sz="1000" dirty="0"/>
          </a:p>
          <a:p>
            <a:r>
              <a:rPr lang="pl-PL" sz="1000" u="sng" dirty="0">
                <a:hlinkClick r:id="rId11"/>
              </a:rPr>
              <a:t>http://koledy.pl/</a:t>
            </a:r>
            <a:endParaRPr lang="pl-PL" sz="1000" dirty="0"/>
          </a:p>
          <a:p>
            <a:r>
              <a:rPr lang="pl-PL" sz="1000" u="sng" dirty="0">
                <a:hlinkClick r:id="rId12"/>
              </a:rPr>
              <a:t>https://wikipedia.pl</a:t>
            </a:r>
            <a:endParaRPr lang="pl-PL" sz="1000" dirty="0"/>
          </a:p>
          <a:p>
            <a:r>
              <a:rPr lang="pl-PL" sz="1000" u="sng" dirty="0">
                <a:hlinkClick r:id="rId13"/>
              </a:rPr>
              <a:t>http://www.helio.pl</a:t>
            </a:r>
            <a:endParaRPr lang="pl-PL" sz="1000" dirty="0"/>
          </a:p>
          <a:p>
            <a:r>
              <a:rPr lang="pl-PL" sz="1000" u="sng" dirty="0">
                <a:hlinkClick r:id="rId14"/>
              </a:rPr>
              <a:t>https://wirtualnagrecja.pl</a:t>
            </a:r>
            <a:endParaRPr lang="pl-PL" sz="1000" dirty="0"/>
          </a:p>
          <a:p>
            <a:pPr algn="ctr"/>
            <a:r>
              <a:rPr lang="pl-PL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9420072"/>
      </p:ext>
    </p:extLst>
  </p:cSld>
  <p:clrMapOvr>
    <a:masterClrMapping/>
  </p:clrMapOvr>
  <p:transition spd="slow" advClick="0" advTm="8000">
    <p:randomBar dir="vert"/>
  </p:transition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7EE3BB27318F044ABBBDF46E3972DCD" ma:contentTypeVersion="6" ma:contentTypeDescription="Utwórz nowy dokument." ma:contentTypeScope="" ma:versionID="6004d09252a53cf19a2d842ed54911a2">
  <xsd:schema xmlns:xsd="http://www.w3.org/2001/XMLSchema" xmlns:xs="http://www.w3.org/2001/XMLSchema" xmlns:p="http://schemas.microsoft.com/office/2006/metadata/properties" xmlns:ns2="e9d2e582-7e46-4882-a496-6ac8b4ceef5c" targetNamespace="http://schemas.microsoft.com/office/2006/metadata/properties" ma:root="true" ma:fieldsID="0e768b6b98fdcd69e91b340d6284cc13" ns2:_="">
    <xsd:import namespace="e9d2e582-7e46-4882-a496-6ac8b4ceef5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d2e582-7e46-4882-a496-6ac8b4ceef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CC12382-2CC0-4A86-A993-0F08E63B9A5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A9A7722-CC5A-4A2F-A288-B4BD7AB4B9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d2e582-7e46-4882-a496-6ac8b4ceef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3E75B7A-1266-40E8-BFBC-C072A965420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305</Words>
  <Application>Microsoft Office PowerPoint</Application>
  <PresentationFormat>Panoramiczny</PresentationFormat>
  <Paragraphs>24</Paragraphs>
  <Slides>9</Slides>
  <Notes>0</Notes>
  <HiddenSlides>0</HiddenSlides>
  <MMClips>1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0" baseType="lpstr">
      <vt:lpstr>SketchyVTI</vt:lpstr>
      <vt:lpstr>Święta Bożego Narodzenia w Grecji</vt:lpstr>
      <vt:lpstr>Wigilia Bożego Narodzenia w Grecji</vt:lpstr>
      <vt:lpstr>Zwyczaje greckie </vt:lpstr>
      <vt:lpstr>Dzień Świętego Bazylego</vt:lpstr>
      <vt:lpstr>Drewniana Misa</vt:lpstr>
      <vt:lpstr>Złośliwe gobliny </vt:lpstr>
      <vt:lpstr>Świąteczne przysmaki </vt:lpstr>
      <vt:lpstr>Spokojnych i radosnych świąt Bożego Narodzenia  oraz wszystkiego dobrego w Nowym 2021 Roku życzy Zuzia</vt:lpstr>
      <vt:lpstr>Koniec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/>
  <cp:lastModifiedBy>USER</cp:lastModifiedBy>
  <cp:revision>203</cp:revision>
  <dcterms:created xsi:type="dcterms:W3CDTF">2020-12-06T11:09:40Z</dcterms:created>
  <dcterms:modified xsi:type="dcterms:W3CDTF">2020-12-18T14:41:10Z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0x01010057EE3BB27318F044ABBBDF46E3972DCD</vt:lpwstr>
  </property>
</Properties>
</file>