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D5C12B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9476FD-8C65-477A-ADB6-61F070039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7263766-D861-445B-9AB0-67592F2B0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9A5BC9-8BBD-45E6-92D5-CE7E0780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4FFE603-9760-4B6B-BF20-0EAC3607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846356F-8E31-4E89-8C69-F53C81F6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7891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7317EA-9CF3-44FA-889C-C0049434C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D2FD488-13E8-4E63-8AE5-BCA97AC1D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764788-9869-4A29-8F89-B0356E05A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7E70B3C-2C4F-4183-BB18-1103FD5EB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3FBA11-D5DA-45F3-B071-A3DA03FA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26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20CAD1E-83D3-419F-A0C6-88DA7E2A23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79A07EB-580D-4AA1-B4F9-51901EE63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736997-E368-4EA8-AABA-C66198E2B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BF967D-6036-4E90-97A3-C27A0925B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60F938-7393-4A8B-8405-9FCB1803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632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BEA7B-C5AF-4341-AE20-E472FF176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D9C941-2A39-4874-AEA0-ECAF9528A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00D6F9-3D9B-41CD-861C-67A152752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A437D72-E1DA-43F6-B049-1BBCF8EE0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BFEE8F-C49E-4609-8F31-E8F5B48F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96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48B7B6-900D-41E0-BD70-2989828FD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CD7D92-3573-461C-B9BB-3FCB9230A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C56EE95-6326-47E2-9065-C5B29755E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EBFEBCB-C160-414F-98E2-1706A56E2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AB3EE0-B35C-4D37-BA2C-8E0EC45F1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0330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A5B15E-E688-464F-BE1B-47FBD10A9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05B11F-6C17-4EEA-949F-020892F7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8D18F35-B7BF-4A93-980C-E58F50B89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51F259-A250-4DE4-BA6B-D262B15E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A11679F-E57D-46CF-9005-302200805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601F294-D2E8-4B0A-9CBB-9DEDAF05C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284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676A38-C9C6-407A-8BB5-B2A143759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99AC22C-1A11-44DD-A1E4-D05F14DFF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7968AEF-6E45-4966-8403-F6832208B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782FC77-AFBD-42E7-A56D-4C3D4103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C2CFCC9-C898-4BC0-8C43-7F1803443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EFC571F-ECE2-4A08-A764-C4F055AB7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279696C-7F60-4249-869C-A476D1603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F35268B-911B-4299-8F5C-07A9DB52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506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48B014-FDCE-4089-9512-93CCF0972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75E76A-F639-4EA0-AF1E-689F0E5E7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F440C28-530A-403C-884B-4E77FAC1F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F6750CC-22BC-415E-ACE0-D1E8108A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52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BEEE2A0-1595-4485-8223-65AFC9EE6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131CDF-561E-4E09-A82B-5B8313071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BDC9013-A21E-4710-AC9D-86DF70F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293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893E5E-D9CE-456C-9B8B-7618E883B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C91FA4-145F-42ED-AF42-550EC0951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8C64052-7F3F-4BB8-B030-7ACF9EAB8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15DDBC5-693E-49C5-81A1-0B43FF2E0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A0AA69D-B205-4384-9847-DD3A6D969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A32F629-248D-405B-B296-D1DABD50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0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33C07-B455-4DD3-A0E5-CF4C8FEB6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2CBBC75-D30C-42C8-A6BD-8ABB61E704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D964EA3-35EB-49B7-9CD0-8A5193797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AC98190-6B98-48F8-8040-E244610EC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396CE23-F7DC-4C0E-96C9-B7CEAE874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2C1E2A2-1F2A-43D0-93A4-B34FC200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932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0B0706-9C82-4130-B836-49209EAE8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4CF17E-DA9B-4FD9-980D-9209E5526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3A487C1-ED70-4BE0-8C77-105AF8F678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606FC-8487-48C7-94C2-BADB6F66F177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7CE908D-C3F0-486F-A456-7A08EBD64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2BA4F5-4BB3-4773-ACD1-2D2C304E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6F515-B1C7-44FF-8B73-8320B0E89A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3741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koledy.pl/" TargetMode="External"/><Relationship Id="rId4" Type="http://schemas.openxmlformats.org/officeDocument/2006/relationships/hyperlink" Target="https://www.tapeciarnia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14B3A2AA-B54B-4B25-97CA-5261FF072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4" name="Tytuł 13">
            <a:extLst>
              <a:ext uri="{FF2B5EF4-FFF2-40B4-BE49-F238E27FC236}">
                <a16:creationId xmlns:a16="http://schemas.microsoft.com/office/drawing/2014/main" id="{DA00297E-2B8E-4DF0-82FC-D0F9EA5EA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1927596"/>
            <a:ext cx="10515600" cy="1325563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accent4">
                    <a:lumMod val="60000"/>
                    <a:lumOff val="40000"/>
                  </a:schemeClr>
                </a:solidFill>
                <a:latin typeface="Modern No. 20" panose="02070704070505020303" pitchFamily="18" charset="0"/>
              </a:rPr>
              <a:t>NOWY ROK POLSKI</a:t>
            </a:r>
            <a:br>
              <a:rPr lang="pl-PL" dirty="0">
                <a:solidFill>
                  <a:schemeClr val="accent4">
                    <a:lumMod val="60000"/>
                    <a:lumOff val="40000"/>
                  </a:schemeClr>
                </a:solidFill>
                <a:latin typeface="Modern No. 20" panose="02070704070505020303" pitchFamily="18" charset="0"/>
              </a:rPr>
            </a:br>
            <a:r>
              <a:rPr lang="pl-PL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Modern No. 20" panose="02070704070505020303" pitchFamily="18" charset="0"/>
              </a:rPr>
              <a:t>Andżelika Kwiatkowska</a:t>
            </a:r>
          </a:p>
        </p:txBody>
      </p:sp>
      <p:pic>
        <p:nvPicPr>
          <p:cNvPr id="4" name="Czerwone Gitary Jest taki dzień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918.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7368" y="221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F1B1D9D5-FC89-480C-9B0D-5CDF748FB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1288" y="1329430"/>
            <a:ext cx="6096000" cy="3629025"/>
          </a:xfrm>
          <a:prstGeom prst="rect">
            <a:avLst/>
          </a:prstGeom>
        </p:spPr>
      </p:pic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62576779-E2C2-45E5-8E36-E6AEB9E8B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7729" y="1140917"/>
            <a:ext cx="4430583" cy="4006049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pl-PL" sz="2600" b="1" dirty="0">
                <a:solidFill>
                  <a:srgbClr val="0000FF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Nowy Rok obchodzi cały świat niezależnie od kultur i wyznania. Jest on uroczyście witany w nocy z 31 grudnia na 1 stycznia i jest tylko raz w roku. W Polsce przeważnie pierwszego stycznia jest wolnym dniem od pracy. Wszędzie ten niezwykły moment świętuje się w specyficzny sposób. 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4046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6BC6921-F1DE-4311-B4CE-6882385C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8BA4077-B15A-41C2-96B9-316672719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pl-PL" sz="2400" dirty="0"/>
            </a:br>
            <a:r>
              <a:rPr lang="pl-PL" sz="2400" dirty="0"/>
              <a:t> </a:t>
            </a:r>
            <a:r>
              <a:rPr lang="pl-PL" sz="4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Polacy spędzają Nowy Rok?</a:t>
            </a:r>
            <a:br>
              <a:rPr lang="pl-PL" sz="20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46B8885-06DF-467A-A4DA-7B451B45F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000" b="1" dirty="0">
                <a:solidFill>
                  <a:srgbClr val="FFFF00"/>
                </a:solidFill>
              </a:rPr>
              <a:t>Polacy świętują Sylwestra przeważnie w gronie znajomych lub rodziny. Zwyczajem sylwestrowym jest huczne przywitanie Nowego Roku. Powszechnie obowiązującym elementem obchodów jest otworzenie butelki szampana o północy z 31 grudnia na 1 stycznia. Niektórzy spędzają Nowy Rok w różnych lokalach lub w domach tańcząc i śpiewają piosenki.  Dzień ten powinno się przeżyć w dobrym nastroju i przy suto zastawionym stole, wtedy cały rok będzie pomyślny i dostatni. W niektórych regionach do dziś zachował się stereotyp, że pierwszą osobą wchodzącą do domu w Nowy Rok powinien być mężczyzna, jeśli próg przejdzie kobieta, to zwiastuje kłótnie i kłopoty przez cały rok. W Nowy Rok Polacy odwiedzają się nawzajem i składają sobie życzenia. Często używa się przy tym zwrotu “Do siego Roku”, co znaczy dostatni i szczęśliwy rok. Dawniej w ciągu dwunastu dni, począwszy od 1 stycznia, obserwowano niebo i pogodę, aby odgadnąć pogodę w kolejnych  miesiącach roku.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7604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ripple/>
      </p:transition>
    </mc:Choice>
    <mc:Fallback xmlns=""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7774E54-D8E7-400B-8190-D8385AE7B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821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9B6A82A-C08D-4F8B-B97A-D46E79C1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FF0000"/>
                </a:solidFill>
              </a:rPr>
              <a:t>SKĄD SIĘ WZIĘŁA  NAZWA SYLWESTER?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AB305D-959C-4530-8F6C-AD0598270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1845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solidFill>
                  <a:srgbClr val="FF0000"/>
                </a:solidFill>
              </a:rPr>
              <a:t>Noc przed Nowym Rokiem nazywana jest Sylwestrem. A dlaczego akurat Sylwester, a nie Adam lub Karolina? 31 grudnia przypadają imieniny Sylwestra, które są wspomnieniem papieża Sylwestra I,   patrona zwierząt domowych, jednego z niewielu świętych, który nie był męczennikiem. Sylwester I pełnił rolę głowy Kościoła przez niemal 21 lat. Gdy 31 grudnia 335 roku zmarł, postanowiono jego imieniem nazwać ten dzień. Jako że jest to ostatni dzień w kalendarzu gregoriańskim, obowiązującym na świecie od XVI wieku, imię to na zawsze związane jest z końcem roku.</a:t>
            </a:r>
          </a:p>
        </p:txBody>
      </p:sp>
    </p:spTree>
    <p:extLst>
      <p:ext uri="{BB962C8B-B14F-4D97-AF65-F5344CB8AC3E}">
        <p14:creationId xmlns:p14="http://schemas.microsoft.com/office/powerpoint/2010/main" val="283432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airplane"/>
      </p:transition>
    </mc:Choice>
    <mc:Fallback xmlns="">
      <p:transition spd="slow" advClick="0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92E63F0A-51D7-4CCF-9815-D1300FA02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67" y="0"/>
            <a:ext cx="12133033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2D02330-CFF2-434A-8FD4-E8763CFC6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30765">
            <a:off x="7276017" y="340265"/>
            <a:ext cx="3960684" cy="1600200"/>
          </a:xfrm>
        </p:spPr>
        <p:txBody>
          <a:bodyPr>
            <a:scene3d>
              <a:camera prst="orthographicFront">
                <a:rot lat="0" lon="0" rev="300000"/>
              </a:camera>
              <a:lightRig rig="threePt" dir="t"/>
            </a:scene3d>
          </a:bodyPr>
          <a:lstStyle/>
          <a:p>
            <a:r>
              <a:rPr lang="pl-PL" dirty="0">
                <a:solidFill>
                  <a:srgbClr val="0000FF"/>
                </a:solidFill>
              </a:rPr>
              <a:t>Postanowienia noworoczne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266B49C-6890-4138-A288-CBF21D140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276350">
            <a:off x="7563982" y="2299198"/>
            <a:ext cx="3384755" cy="3632692"/>
          </a:xfrm>
        </p:spPr>
        <p:txBody>
          <a:bodyPr>
            <a:normAutofit/>
            <a:scene3d>
              <a:camera prst="orthographicFront">
                <a:rot lat="0" lon="0" rev="300000"/>
              </a:camera>
              <a:lightRig rig="threePt" dir="t"/>
            </a:scene3d>
          </a:bodyPr>
          <a:lstStyle/>
          <a:p>
            <a:pPr algn="just"/>
            <a:r>
              <a:rPr lang="pl-PL" sz="2000" b="1" dirty="0">
                <a:solidFill>
                  <a:srgbClr val="FF0000"/>
                </a:solidFill>
              </a:rPr>
              <a:t>Sylwester i Nowy Rok to dobry moment, aby zastanowić się nad tym, co chcielibyśmy zmienić w naszym życiu. Postanowienia noworoczne traktujemy jako symbol, pierwszy dzień naszego nowego (i w domyśle lepszego) życia. To, co nie udało się w mijającym roku, z pewnością nadrobimy. </a:t>
            </a:r>
          </a:p>
        </p:txBody>
      </p:sp>
    </p:spTree>
    <p:extLst>
      <p:ext uri="{BB962C8B-B14F-4D97-AF65-F5344CB8AC3E}">
        <p14:creationId xmlns:p14="http://schemas.microsoft.com/office/powerpoint/2010/main" val="627134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8000">
        <p15:prstTrans prst="prestige"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35F8543-5F35-4070-A6E4-6617208B3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144"/>
            <a:ext cx="12191999" cy="692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68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fracture"/>
      </p:transition>
    </mc:Choice>
    <mc:Fallback xmlns="">
      <p:transition spd="slow" advClick="0" advTm="4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23C9286-03B1-449B-804D-A48DA881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49" y="404807"/>
            <a:ext cx="11284302" cy="604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66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wind"/>
      </p:transition>
    </mc:Choice>
    <mc:Fallback xmlns="">
      <p:transition spd="slow" advClick="0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EF83106-0516-4161-BBA3-A97C5499B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76374"/>
      </p:ext>
    </p:extLst>
  </p:cSld>
  <p:clrMapOvr>
    <a:masterClrMapping/>
  </p:clrMapOvr>
  <p:transition spd="slow" advClick="0" advTm="5000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5ADC71D-9018-4B41-A944-97C317E8C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54122" y="-170099"/>
            <a:ext cx="14507582" cy="691435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5EAC01C-AB51-434C-91E6-90BAB67C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24942" y="2279743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  <a:t>Najlepsze życzenia</a:t>
            </a:r>
            <a:b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</a:br>
            <a: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  <a:t>   wiele radości,</a:t>
            </a:r>
            <a:b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</a:br>
            <a: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  <a:t>miłości i spokoju </a:t>
            </a:r>
            <a:b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</a:br>
            <a: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  <a:t>w Nowym Roku</a:t>
            </a:r>
            <a:b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</a:br>
            <a: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  <a:t>                  </a:t>
            </a:r>
            <a:b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</a:br>
            <a:r>
              <a:rPr lang="pl-PL" b="1" dirty="0">
                <a:solidFill>
                  <a:srgbClr val="FF0000"/>
                </a:solidFill>
                <a:latin typeface="Segoe Script" panose="030B0504020000000003" pitchFamily="66" charset="0"/>
              </a:rPr>
              <a:t>    </a:t>
            </a:r>
            <a:r>
              <a:rPr lang="pl-PL" sz="4000" b="1" dirty="0">
                <a:solidFill>
                  <a:srgbClr val="FF0000"/>
                </a:solidFill>
                <a:latin typeface="Segoe Script" panose="030B0504020000000003" pitchFamily="66" charset="0"/>
              </a:rPr>
              <a:t>życzy Andżelika</a:t>
            </a:r>
          </a:p>
        </p:txBody>
      </p:sp>
      <p:sp>
        <p:nvSpPr>
          <p:cNvPr id="4" name="Prostokąt 3"/>
          <p:cNvSpPr/>
          <p:nvPr/>
        </p:nvSpPr>
        <p:spPr>
          <a:xfrm>
            <a:off x="9114918" y="3817168"/>
            <a:ext cx="1683474" cy="23698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Źródła:</a:t>
            </a:r>
            <a:r>
              <a:rPr lang="pl-PL" sz="5400" dirty="0">
                <a:solidFill>
                  <a:schemeClr val="bg1"/>
                </a:solidFill>
              </a:rPr>
              <a:t> </a:t>
            </a:r>
          </a:p>
          <a:p>
            <a:r>
              <a:rPr lang="pl-PL" sz="1000" u="sng" dirty="0">
                <a:solidFill>
                  <a:schemeClr val="bg1"/>
                </a:solidFill>
                <a:hlinkClick r:id="rId3"/>
              </a:rPr>
              <a:t>https://www.google.com</a:t>
            </a:r>
            <a:endParaRPr lang="pl-PL" sz="1000" dirty="0">
              <a:solidFill>
                <a:schemeClr val="bg1"/>
              </a:solidFill>
            </a:endParaRPr>
          </a:p>
          <a:p>
            <a:r>
              <a:rPr lang="pl-PL" sz="1000" dirty="0">
                <a:solidFill>
                  <a:schemeClr val="bg1"/>
                </a:solidFill>
              </a:rPr>
              <a:t> </a:t>
            </a:r>
            <a:r>
              <a:rPr lang="pl-PL" sz="1000" u="sng" dirty="0">
                <a:solidFill>
                  <a:schemeClr val="bg1"/>
                </a:solidFill>
                <a:hlinkClick r:id="rId4"/>
              </a:rPr>
              <a:t>https://www.tapeciarnia.pl/</a:t>
            </a:r>
            <a:endParaRPr lang="pl-PL" sz="1000" dirty="0">
              <a:solidFill>
                <a:schemeClr val="bg1"/>
              </a:solidFill>
            </a:endParaRPr>
          </a:p>
          <a:p>
            <a:r>
              <a:rPr lang="pl-PL" sz="1000" u="sng" dirty="0">
                <a:solidFill>
                  <a:schemeClr val="bg1"/>
                </a:solidFill>
                <a:hlinkClick r:id="rId5"/>
              </a:rPr>
              <a:t>http://koledy.pl/</a:t>
            </a:r>
            <a:endParaRPr lang="pl-PL" sz="1000" dirty="0">
              <a:solidFill>
                <a:schemeClr val="bg1"/>
              </a:solidFill>
            </a:endParaRPr>
          </a:p>
          <a:p>
            <a:r>
              <a:rPr lang="pl-PL" sz="1000" u="sng" dirty="0">
                <a:solidFill>
                  <a:schemeClr val="bg1"/>
                </a:solidFill>
              </a:rPr>
              <a:t>https</a:t>
            </a:r>
            <a:r>
              <a:rPr lang="pl-PL" sz="1000" u="sng">
                <a:solidFill>
                  <a:schemeClr val="bg1"/>
                </a:solidFill>
              </a:rPr>
              <a:t>://wikipedia.pl</a:t>
            </a:r>
            <a:endParaRPr lang="pl-PL" sz="5400" dirty="0">
              <a:solidFill>
                <a:schemeClr val="bg1"/>
              </a:solidFill>
            </a:endParaRPr>
          </a:p>
          <a:p>
            <a:pPr algn="ctr"/>
            <a:r>
              <a:rPr lang="pl-P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0068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6000">
        <p15:prstTrans prst="pageCurlDouble"/>
      </p:transition>
    </mc:Choice>
    <mc:Fallback xmlns="">
      <p:transition spd="slow" advClick="0" advTm="16000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395</Words>
  <Application>Microsoft Office PowerPoint</Application>
  <PresentationFormat>Panoramiczny</PresentationFormat>
  <Paragraphs>15</Paragraphs>
  <Slides>9</Slides>
  <Notes>0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NOWY ROK POLSKI Andżelika Kwiatkowska</vt:lpstr>
      <vt:lpstr>Prezentacja programu PowerPoint</vt:lpstr>
      <vt:lpstr>  Jak Polacy spędzają Nowy Rok? </vt:lpstr>
      <vt:lpstr>SKĄD SIĘ WZIĘŁA  NAZWA SYLWESTER?</vt:lpstr>
      <vt:lpstr>Postanowienia noworoczne</vt:lpstr>
      <vt:lpstr>Prezentacja programu PowerPoint</vt:lpstr>
      <vt:lpstr>Prezentacja programu PowerPoint</vt:lpstr>
      <vt:lpstr>Prezentacja programu PowerPoint</vt:lpstr>
      <vt:lpstr>Najlepsze życzenia    wiele radości, miłości i spokoju  w Nowym Roku                        życzy Andżelika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NOWY ROK POLSKI</dc:title>
  <dc:creator>Andżelika Kwiatkowska</dc:creator>
  <cp:lastModifiedBy>USER</cp:lastModifiedBy>
  <cp:revision>59</cp:revision>
  <dcterms:created xsi:type="dcterms:W3CDTF">2020-12-14T19:23:14Z</dcterms:created>
  <dcterms:modified xsi:type="dcterms:W3CDTF">2020-12-18T14:40:39Z</dcterms:modified>
</cp:coreProperties>
</file>