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6" r:id="rId2"/>
    <p:sldId id="257" r:id="rId3"/>
    <p:sldId id="270" r:id="rId4"/>
    <p:sldId id="269" r:id="rId5"/>
    <p:sldId id="274" r:id="rId6"/>
    <p:sldId id="258" r:id="rId7"/>
    <p:sldId id="267" r:id="rId8"/>
    <p:sldId id="259" r:id="rId9"/>
    <p:sldId id="277" r:id="rId10"/>
    <p:sldId id="272" r:id="rId11"/>
    <p:sldId id="261" r:id="rId12"/>
    <p:sldId id="273" r:id="rId13"/>
    <p:sldId id="271" r:id="rId14"/>
    <p:sldId id="260" r:id="rId15"/>
    <p:sldId id="262" r:id="rId16"/>
    <p:sldId id="263" r:id="rId17"/>
    <p:sldId id="264" r:id="rId18"/>
    <p:sldId id="275" r:id="rId19"/>
    <p:sldId id="276" r:id="rId20"/>
    <p:sldId id="265" r:id="rId21"/>
    <p:sldId id="26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B74508-976A-4163-BA71-02FA2AE72D92}" v="123" dt="2021-03-04T16:56:47.311"/>
    <p1510:client id="{359DBB35-1823-464E-B490-C3BCAEA5E776}" v="1" dt="2021-03-04T18:28:15.961"/>
    <p1510:client id="{40F78267-F1A4-4300-A5C7-7EEEFE6891FF}" v="7" dt="2021-03-04T16:54:20.731"/>
    <p1510:client id="{7E72B3E8-61F3-44D9-9E58-8692A5D67179}" v="44" dt="2021-03-04T18:57:38.893"/>
    <p1510:client id="{F3F77888-9AAF-4893-A97C-47AF543D9308}" v="309" dt="2021-03-04T19:06:22.7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9" d="100"/>
          <a:sy n="79" d="100"/>
        </p:scale>
        <p:origin x="-504" y="24"/>
      </p:cViewPr>
      <p:guideLst>
        <p:guide orient="horz" pos="2160"/>
        <p:guide pos="3840"/>
      </p:guideLst>
    </p:cSldViewPr>
  </p:slideViewPr>
  <p:notesTextViewPr>
    <p:cViewPr>
      <p:scale>
        <a:sx n="1" d="1"/>
        <a:sy n="1" d="1"/>
      </p:scale>
      <p:origin x="0" y="0"/>
    </p:cViewPr>
  </p:notesTextViewPr>
  <p:sorterViewPr>
    <p:cViewPr>
      <p:scale>
        <a:sx n="100" d="100"/>
        <a:sy n="100" d="100"/>
      </p:scale>
      <p:origin x="0" y="-3259"/>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8DE7A5-7A55-4832-873E-DC0AE02D4014}" type="datetimeFigureOut">
              <a:rPr lang="pl-PL" smtClean="0"/>
              <a:t>05.03.2021</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45BF8-DC0B-4526-A368-7395098DA3D9}" type="slidenum">
              <a:rPr lang="pl-PL" smtClean="0"/>
              <a:t>‹#›</a:t>
            </a:fld>
            <a:endParaRPr lang="pl-PL"/>
          </a:p>
        </p:txBody>
      </p:sp>
    </p:spTree>
    <p:extLst>
      <p:ext uri="{BB962C8B-B14F-4D97-AF65-F5344CB8AC3E}">
        <p14:creationId xmlns:p14="http://schemas.microsoft.com/office/powerpoint/2010/main" val="20680629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5"/>
          </p:nvPr>
        </p:nvSpPr>
        <p:spPr/>
        <p:txBody>
          <a:bodyPr/>
          <a:lstStyle/>
          <a:p>
            <a:fld id="{4F345BF8-DC0B-4526-A368-7395098DA3D9}" type="slidenum">
              <a:rPr lang="pl-PL" smtClean="0"/>
              <a:t>4</a:t>
            </a:fld>
            <a:endParaRPr lang="pl-PL"/>
          </a:p>
        </p:txBody>
      </p:sp>
    </p:spTree>
    <p:extLst>
      <p:ext uri="{BB962C8B-B14F-4D97-AF65-F5344CB8AC3E}">
        <p14:creationId xmlns:p14="http://schemas.microsoft.com/office/powerpoint/2010/main" val="2111479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5"/>
          </p:nvPr>
        </p:nvSpPr>
        <p:spPr/>
        <p:txBody>
          <a:bodyPr/>
          <a:lstStyle/>
          <a:p>
            <a:fld id="{4F345BF8-DC0B-4526-A368-7395098DA3D9}" type="slidenum">
              <a:rPr lang="pl-PL" smtClean="0"/>
              <a:t>21</a:t>
            </a:fld>
            <a:endParaRPr lang="pl-PL"/>
          </a:p>
        </p:txBody>
      </p:sp>
    </p:spTree>
    <p:extLst>
      <p:ext uri="{BB962C8B-B14F-4D97-AF65-F5344CB8AC3E}">
        <p14:creationId xmlns:p14="http://schemas.microsoft.com/office/powerpoint/2010/main" val="17260847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3/5/2021</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DE6118-2437-4B30-8E3C-4D2BE6020583}" type="datetimeFigureOut">
              <a:rPr lang="en-US" dirty="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3/5/2021</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7DE6118-2437-4B30-8E3C-4D2BE6020583}" type="datetimeFigureOut">
              <a:rPr lang="en-US" dirty="0"/>
              <a:t>3/5/2021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7DE6118-2437-4B30-8E3C-4D2BE6020583}" type="datetimeFigureOut">
              <a:rPr lang="en-US" dirty="0"/>
              <a:t>3/5/2021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7DE6118-2437-4B30-8E3C-4D2BE6020583}" type="datetimeFigureOut">
              <a:rPr lang="en-US" dirty="0"/>
              <a:t>3/5/2021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3/5/2021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3/5/2021</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3/5/2021</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DE6118-2437-4B30-8E3C-4D2BE6020583}" type="datetimeFigureOut">
              <a:rPr lang="en-US" dirty="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DE6118-2437-4B30-8E3C-4D2BE6020583}" type="datetimeFigureOut">
              <a:rPr lang="en-US" dirty="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3/5/2021</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19.xml"/><Relationship Id="rId3" Type="http://schemas.openxmlformats.org/officeDocument/2006/relationships/slide" Target="slide4.xml"/><Relationship Id="rId7" Type="http://schemas.openxmlformats.org/officeDocument/2006/relationships/slide" Target="slide11.xml"/><Relationship Id="rId12" Type="http://schemas.openxmlformats.org/officeDocument/2006/relationships/slide" Target="slide18.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7.xml"/><Relationship Id="rId5" Type="http://schemas.openxmlformats.org/officeDocument/2006/relationships/slide" Target="slide7.xml"/><Relationship Id="rId10" Type="http://schemas.openxmlformats.org/officeDocument/2006/relationships/slide" Target="slide16.xml"/><Relationship Id="rId4" Type="http://schemas.openxmlformats.org/officeDocument/2006/relationships/slide" Target="slide6.xml"/><Relationship Id="rId9" Type="http://schemas.openxmlformats.org/officeDocument/2006/relationships/slide" Target="slide1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pl.wikipedia.org/wiki/Zygmunt_Mineyko"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interlog.com/mineykok/ulthm.htm" TargetMode="External"/><Relationship Id="rId5" Type="http://schemas.openxmlformats.org/officeDocument/2006/relationships/hyperlink" Target="http://pages.interlog.com/~mineykok/zdrada.html" TargetMode="External"/><Relationship Id="rId4" Type="http://schemas.openxmlformats.org/officeDocument/2006/relationships/hyperlink" Target="https://polonika.pl/polonik-tygodnia/grob-mineyki-w-atena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az 5">
            <a:extLst>
              <a:ext uri="{FF2B5EF4-FFF2-40B4-BE49-F238E27FC236}">
                <a16:creationId xmlns:a16="http://schemas.microsoft.com/office/drawing/2014/main" xmlns="" id="{13B74417-7378-4454-B403-3F93D8529B73}"/>
              </a:ext>
            </a:extLst>
          </p:cNvPr>
          <p:cNvPicPr>
            <a:picLocks noChangeAspect="1"/>
          </p:cNvPicPr>
          <p:nvPr/>
        </p:nvPicPr>
        <p:blipFill>
          <a:blip r:embed="rId2">
            <a:alphaModFix amt="50000"/>
            <a:extLst>
              <a:ext uri="{BEBA8EAE-BF5A-486C-A8C5-ECC9F3942E4B}">
                <a14:imgProps xmlns:a14="http://schemas.microsoft.com/office/drawing/2010/main">
                  <a14:imgLayer r:embed="rId3">
                    <a14:imgEffect>
                      <a14:backgroundRemoval t="690" b="96552" l="2609" r="97391">
                        <a14:foregroundMark x1="50435" y1="91034" x2="44348" y2="90345"/>
                        <a14:foregroundMark x1="9565" y1="18621" x2="8696" y2="18621"/>
                        <a14:foregroundMark x1="86957" y1="16552" x2="91304" y2="17241"/>
                        <a14:foregroundMark x1="87826" y1="52414" x2="86957" y2="71034"/>
                        <a14:foregroundMark x1="90435" y1="65517" x2="90435" y2="71724"/>
                        <a14:foregroundMark x1="85217" y1="75172" x2="80870" y2="80000"/>
                        <a14:foregroundMark x1="66957" y1="87586" x2="62609" y2="88966"/>
                        <a14:foregroundMark x1="48696" y1="93103" x2="53043" y2="91724"/>
                        <a14:foregroundMark x1="47826" y1="93793" x2="47826" y2="93793"/>
                        <a14:foregroundMark x1="47826" y1="94483" x2="47826" y2="94483"/>
                        <a14:foregroundMark x1="47826" y1="95172" x2="47826" y2="95172"/>
                        <a14:foregroundMark x1="46957" y1="95172" x2="46957" y2="95172"/>
                        <a14:foregroundMark x1="46087" y1="95172" x2="46087" y2="95172"/>
                        <a14:foregroundMark x1="46087" y1="95862" x2="46087" y2="95862"/>
                        <a14:foregroundMark x1="47826" y1="96552" x2="47826" y2="96552"/>
                        <a14:foregroundMark x1="14783" y1="82069" x2="12174" y2="79310"/>
                        <a14:foregroundMark x1="12174" y1="79310" x2="11305" y2="77931"/>
                        <a14:foregroundMark x1="12760" y1="81143" x2="12198" y2="77931"/>
                        <a14:foregroundMark x1="19935" y1="6837" x2="20000" y2="6207"/>
                        <a14:foregroundMark x1="19786" y1="8276" x2="19799" y2="8152"/>
                        <a14:foregroundMark x1="19359" y1="12414" x2="19786" y2="8276"/>
                        <a14:foregroundMark x1="19217" y1="13793" x2="19359" y2="12414"/>
                        <a14:foregroundMark x1="18825" y1="17589" x2="19217" y2="13793"/>
                        <a14:foregroundMark x1="18292" y1="22759" x2="18706" y2="18747"/>
                        <a14:foregroundMark x1="17226" y1="33103" x2="17304" y2="32344"/>
                        <a14:foregroundMark x1="17155" y1="33793" x2="17226" y2="33103"/>
                        <a14:foregroundMark x1="17083" y1="34483" x2="17155" y2="33793"/>
                        <a14:foregroundMark x1="17012" y1="35172" x2="17083" y2="34483"/>
                        <a14:foregroundMark x1="16870" y1="36552" x2="17012" y2="35172"/>
                        <a14:foregroundMark x1="16684" y1="38354" x2="16870" y2="36552"/>
                        <a14:foregroundMark x1="15542" y1="49413" x2="15578" y2="49068"/>
                        <a14:foregroundMark x1="12337" y1="80488" x2="12601" y2="77931"/>
                        <a14:foregroundMark x1="59688" y1="6790" x2="66957" y2="6897"/>
                        <a14:foregroundMark x1="44239" y1="6563" x2="57111" y2="6752"/>
                        <a14:foregroundMark x1="35235" y1="6431" x2="43360" y2="6550"/>
                        <a14:foregroundMark x1="31562" y1="6377" x2="34375" y2="6418"/>
                        <a14:foregroundMark x1="22854" y1="6249" x2="28436" y2="6331"/>
                        <a14:foregroundMark x1="20000" y1="6207" x2="20924" y2="6221"/>
                        <a14:foregroundMark x1="66957" y1="6897" x2="91304" y2="22759"/>
                        <a14:foregroundMark x1="58447" y1="5088" x2="46957" y2="4828"/>
                        <a14:foregroundMark x1="77391" y1="5517" x2="61008" y2="5146"/>
                        <a14:foregroundMark x1="41040" y1="3660" x2="38261" y2="3448"/>
                        <a14:foregroundMark x1="47310" y1="4138" x2="41965" y2="3730"/>
                        <a14:foregroundMark x1="56358" y1="4828" x2="47310" y2="4138"/>
                        <a14:foregroundMark x1="58522" y1="4993" x2="56358" y2="4828"/>
                        <a14:foregroundMark x1="83478" y1="6897" x2="60980" y2="5181"/>
                        <a14:foregroundMark x1="25375" y1="3448" x2="18261" y2="3448"/>
                        <a14:foregroundMark x1="30751" y1="3448" x2="27351" y2="3448"/>
                        <a14:foregroundMark x1="33044" y1="3448" x2="31621" y2="3448"/>
                        <a14:foregroundMark x1="36759" y1="3448" x2="35890" y2="3448"/>
                        <a14:foregroundMark x1="39130" y1="3448" x2="37629" y2="3448"/>
                        <a14:foregroundMark x1="15918" y1="10569" x2="15652" y2="11034"/>
                        <a14:foregroundMark x1="17232" y1="8276" x2="17015" y2="8655"/>
                        <a14:foregroundMark x1="17628" y1="7586" x2="17232" y2="8276"/>
                        <a14:foregroundMark x1="18023" y1="6897" x2="17628" y2="7586"/>
                        <a14:foregroundMark x1="18814" y1="5517" x2="18023" y2="6897"/>
                        <a14:foregroundMark x1="19209" y1="4828" x2="18814" y2="5517"/>
                        <a14:foregroundMark x1="19604" y1="4138" x2="19209" y2="4828"/>
                        <a14:foregroundMark x1="20000" y1="3448" x2="19604" y2="4138"/>
                        <a14:foregroundMark x1="7893" y1="13793" x2="6957" y2="15172"/>
                        <a14:foregroundMark x1="8743" y1="12541" x2="7893" y2="13793"/>
                        <a14:foregroundMark x1="11639" y1="8276" x2="9331" y2="11676"/>
                        <a14:foregroundMark x1="12107" y1="7586" x2="11639" y2="8276"/>
                        <a14:foregroundMark x1="12575" y1="6897" x2="12107" y2="7586"/>
                        <a14:foregroundMark x1="13043" y1="6207" x2="12575" y2="6897"/>
                        <a14:foregroundMark x1="5600" y1="15862" x2="4348" y2="17931"/>
                        <a14:foregroundMark x1="6852" y1="13793" x2="5600" y2="15862"/>
                        <a14:foregroundMark x1="7686" y1="12414" x2="6852" y2="13793"/>
                        <a14:foregroundMark x1="7920" y1="12028" x2="7686" y2="12414"/>
                        <a14:foregroundMark x1="10191" y1="8276" x2="8461" y2="11134"/>
                        <a14:foregroundMark x1="10609" y1="7586" x2="10191" y2="8276"/>
                        <a14:foregroundMark x1="11026" y1="6897" x2="10609" y2="7586"/>
                        <a14:foregroundMark x1="11861" y1="5517" x2="11026" y2="6897"/>
                        <a14:foregroundMark x1="12278" y1="4828" x2="11861" y2="5517"/>
                        <a14:foregroundMark x1="12696" y1="4138" x2="12278" y2="4828"/>
                        <a14:foregroundMark x1="13530" y1="2759" x2="12696" y2="4138"/>
                        <a14:foregroundMark x1="13948" y1="2069" x2="13530" y2="2759"/>
                        <a14:foregroundMark x1="14783" y1="690" x2="13948" y2="2069"/>
                        <a14:foregroundMark x1="6551" y1="36552" x2="6590" y2="37479"/>
                        <a14:foregroundMark x1="6493" y1="35172" x2="6551" y2="36552"/>
                        <a14:foregroundMark x1="6464" y1="34483" x2="6493" y2="35172"/>
                        <a14:foregroundMark x1="6435" y1="33793" x2="6464" y2="34483"/>
                        <a14:foregroundMark x1="6419" y1="33417" x2="6435" y2="33793"/>
                        <a14:foregroundMark x1="5681" y1="15862" x2="5971" y2="22759"/>
                        <a14:foregroundMark x1="5594" y1="13793" x2="5681" y2="15862"/>
                        <a14:foregroundMark x1="5536" y1="12414" x2="5594" y2="13793"/>
                        <a14:foregroundMark x1="5455" y1="10493" x2="5536" y2="12414"/>
                        <a14:foregroundMark x1="5362" y1="8276" x2="5402" y2="9228"/>
                        <a14:foregroundMark x1="5333" y1="7586" x2="5362" y2="8276"/>
                        <a14:foregroundMark x1="5304" y1="6897" x2="5333" y2="7586"/>
                        <a14:foregroundMark x1="5246" y1="5517" x2="5304" y2="6897"/>
                        <a14:foregroundMark x1="5217" y1="4828" x2="5246" y2="5517"/>
                        <a14:foregroundMark x1="3478" y1="48276" x2="3478" y2="48471"/>
                        <a14:foregroundMark x1="3478" y1="47042" x2="3478" y2="48276"/>
                        <a14:foregroundMark x1="3478" y1="36552" x2="3478" y2="36939"/>
                        <a14:foregroundMark x1="3478" y1="35172" x2="3478" y2="36552"/>
                        <a14:foregroundMark x1="3478" y1="34483" x2="3478" y2="35172"/>
                        <a14:foregroundMark x1="3478" y1="33793" x2="3478" y2="34483"/>
                        <a14:foregroundMark x1="3478" y1="33707" x2="3478" y2="33793"/>
                        <a14:foregroundMark x1="3478" y1="20690" x2="3478" y2="22759"/>
                        <a14:foregroundMark x1="10959" y1="77931" x2="11009" y2="78434"/>
                        <a14:foregroundMark x1="7992" y1="48276" x2="8083" y2="49186"/>
                        <a14:foregroundMark x1="7943" y1="47790" x2="7992" y2="48276"/>
                        <a14:foregroundMark x1="89565" y1="11034" x2="97391" y2="20000"/>
                        <a14:foregroundMark x1="8696" y1="22759" x2="10932" y2="27370"/>
                        <a14:foregroundMark x1="12174" y1="77241" x2="8630" y2="73493"/>
                        <a14:foregroundMark x1="6608" y1="73379" x2="7826" y2="77241"/>
                        <a14:foregroundMark x1="11728" y1="48276" x2="11894" y2="49302"/>
                        <a14:foregroundMark x1="11394" y1="46207" x2="11728" y2="48276"/>
                        <a14:foregroundMark x1="11171" y1="44828" x2="11394" y2="46207"/>
                        <a14:foregroundMark x1="10725" y1="42069" x2="11171" y2="44828"/>
                        <a14:foregroundMark x1="10614" y1="41379" x2="10725" y2="42069"/>
                        <a14:foregroundMark x1="10168" y1="38621" x2="10614" y2="41379"/>
                        <a14:foregroundMark x1="9833" y1="36552" x2="10168" y2="38621"/>
                        <a14:foregroundMark x1="9610" y1="35172" x2="9833" y2="36552"/>
                        <a14:foregroundMark x1="9499" y1="34483" x2="9610" y2="35172"/>
                        <a14:foregroundMark x1="9388" y1="33793" x2="9499" y2="34483"/>
                        <a14:foregroundMark x1="9276" y1="33103" x2="9388" y2="33793"/>
                        <a14:foregroundMark x1="9053" y1="31724" x2="9276" y2="33103"/>
                        <a14:foregroundMark x1="7826" y1="24138" x2="9053" y2="31724"/>
                        <a14:foregroundMark x1="8970" y1="61379" x2="8696" y2="63448"/>
                        <a14:foregroundMark x1="9336" y1="58621" x2="8970" y2="61379"/>
                        <a14:foregroundMark x1="9611" y1="56552" x2="9336" y2="58621"/>
                        <a14:foregroundMark x1="9794" y1="55172" x2="9611" y2="56552"/>
                        <a14:foregroundMark x1="10069" y1="53103" x2="9794" y2="55172"/>
                        <a14:foregroundMark x1="10344" y1="51034" x2="10069" y2="53103"/>
                        <a14:foregroundMark x1="10435" y1="50345" x2="10344" y2="51034"/>
                        <a14:foregroundMark x1="7609" y1="61379" x2="6957" y2="64138"/>
                        <a14:foregroundMark x1="8261" y1="58621" x2="7609" y2="61379"/>
                        <a14:foregroundMark x1="8750" y1="56552" x2="8261" y2="58621"/>
                        <a14:foregroundMark x1="9076" y1="55172" x2="8750" y2="56552"/>
                        <a14:foregroundMark x1="9565" y1="53103" x2="9076" y2="55172"/>
                        <a14:foregroundMark x1="5941" y1="64138" x2="5217" y2="67586"/>
                        <a14:foregroundMark x1="6521" y1="61379" x2="5941" y2="64138"/>
                        <a14:foregroundMark x1="7101" y1="58621" x2="6521" y2="61379"/>
                        <a14:foregroundMark x1="7536" y1="56552" x2="7101" y2="58621"/>
                        <a14:foregroundMark x1="7826" y1="55172" x2="7536" y2="56552"/>
                        <a14:foregroundMark x1="5217" y1="71724" x2="3478" y2="64828"/>
                        <a14:foregroundMark x1="4348" y1="68276" x2="5217" y2="64138"/>
                        <a14:backgroundMark x1="97391" y1="22069" x2="99130" y2="20000"/>
                        <a14:backgroundMark x1="64348" y1="2069" x2="64348" y2="2069"/>
                        <a14:backgroundMark x1="58261" y1="2069" x2="58261" y2="2069"/>
                        <a14:backgroundMark x1="60870" y1="2069" x2="63478" y2="2069"/>
                        <a14:backgroundMark x1="60870" y1="4138" x2="60870" y2="4138"/>
                        <a14:backgroundMark x1="63478" y1="4138" x2="63478" y2="4138"/>
                        <a14:backgroundMark x1="66957" y1="4138" x2="66957" y2="4138"/>
                        <a14:backgroundMark x1="64348" y1="4138" x2="64348" y2="4138"/>
                        <a14:backgroundMark x1="58261" y1="4138" x2="58261" y2="4138"/>
                        <a14:backgroundMark x1="54783" y1="3448" x2="54783" y2="3448"/>
                        <a14:backgroundMark x1="56522" y1="4828" x2="56522" y2="4828"/>
                        <a14:backgroundMark x1="56522" y1="4138" x2="56522" y2="4138"/>
                        <a14:backgroundMark x1="55652" y1="4138" x2="55652" y2="4138"/>
                        <a14:backgroundMark x1="48696" y1="2069" x2="48696" y2="2069"/>
                        <a14:backgroundMark x1="44348" y1="2069" x2="44348" y2="2069"/>
                        <a14:backgroundMark x1="39130" y1="2069" x2="39130" y2="2069"/>
                        <a14:backgroundMark x1="35652" y1="2069" x2="35652" y2="2069"/>
                        <a14:backgroundMark x1="30435" y1="2069" x2="30435" y2="2069"/>
                        <a14:backgroundMark x1="26957" y1="690" x2="26957" y2="690"/>
                        <a14:backgroundMark x1="28696" y1="1379" x2="29565" y2="2069"/>
                        <a14:backgroundMark x1="29565" y1="2069" x2="29565" y2="2069"/>
                        <a14:backgroundMark x1="31304" y1="2759" x2="32174" y2="2759"/>
                        <a14:backgroundMark x1="33043" y1="3448" x2="33913" y2="3448"/>
                        <a14:backgroundMark x1="33913" y1="3448" x2="34783" y2="4138"/>
                        <a14:backgroundMark x1="35652" y1="4828" x2="36522" y2="4828"/>
                        <a14:backgroundMark x1="38261" y1="4828" x2="38261" y2="4828"/>
                        <a14:backgroundMark x1="38261" y1="3448" x2="38261" y2="3448"/>
                        <a14:backgroundMark x1="36522" y1="3448" x2="36522" y2="3448"/>
                        <a14:backgroundMark x1="3478" y1="4138" x2="3478" y2="4138"/>
                        <a14:backgroundMark x1="6087" y1="4828" x2="6087" y2="4828"/>
                        <a14:backgroundMark x1="4348" y1="7586" x2="4348" y2="7586"/>
                        <a14:backgroundMark x1="3478" y1="5517" x2="3478" y2="5517"/>
                        <a14:backgroundMark x1="5217" y1="5517" x2="5217" y2="5517"/>
                        <a14:backgroundMark x1="13043" y1="2759" x2="13043" y2="2759"/>
                        <a14:backgroundMark x1="15652" y1="690" x2="15652" y2="690"/>
                        <a14:backgroundMark x1="14783" y1="2069" x2="14783" y2="2069"/>
                        <a14:backgroundMark x1="13043" y1="2069" x2="13043" y2="2069"/>
                        <a14:backgroundMark x1="12174" y1="4828" x2="12174" y2="4828"/>
                        <a14:backgroundMark x1="8696" y1="6897" x2="8696" y2="6897"/>
                        <a14:backgroundMark x1="10435" y1="5517" x2="10435" y2="5517"/>
                        <a14:backgroundMark x1="11304" y1="6897" x2="11304" y2="6897"/>
                        <a14:backgroundMark x1="7826" y1="7586" x2="7826" y2="7586"/>
                        <a14:backgroundMark x1="6087" y1="8276" x2="6087" y2="8276"/>
                        <a14:backgroundMark x1="6087" y1="9655" x2="5217" y2="10345"/>
                        <a14:backgroundMark x1="1739" y1="13793" x2="1739" y2="13793"/>
                        <a14:backgroundMark x1="0" y1="15862" x2="0" y2="15862"/>
                        <a14:backgroundMark x1="5217" y1="8276" x2="5217" y2="8276"/>
                        <a14:backgroundMark x1="5217" y1="12414" x2="5217" y2="12414"/>
                        <a14:backgroundMark x1="14783" y1="4138" x2="14783" y2="4138"/>
                        <a14:backgroundMark x1="40870" y1="4138" x2="40870" y2="4138"/>
                        <a14:backgroundMark x1="41739" y1="3448" x2="40870" y2="3448"/>
                        <a14:backgroundMark x1="40870" y1="2759" x2="40870" y2="2759"/>
                        <a14:backgroundMark x1="42609" y1="3448" x2="42609" y2="3448"/>
                        <a14:backgroundMark x1="0" y1="22759" x2="0" y2="24929"/>
                        <a14:backgroundMark x1="17761" y1="89496" x2="5217" y2="85517"/>
                        <a14:backgroundMark x1="0" y1="67586" x2="0" y2="69979"/>
                        <a14:backgroundMark x1="870" y1="48966" x2="842" y2="49547"/>
                        <a14:backgroundMark x1="2271" y1="67200" x2="1739" y2="73103"/>
                        <a14:backgroundMark x1="3478" y1="36552" x2="3478" y2="36552"/>
                        <a14:backgroundMark x1="2609" y1="42069" x2="2609" y2="42069"/>
                        <a14:backgroundMark x1="2609" y1="44828" x2="2609" y2="44828"/>
                        <a14:backgroundMark x1="870" y1="35172" x2="870" y2="35172"/>
                        <a14:backgroundMark x1="1739" y1="31724" x2="1739" y2="31724"/>
                        <a14:backgroundMark x1="870" y1="33103" x2="870" y2="33103"/>
                        <a14:backgroundMark x1="3478" y1="34483" x2="3478" y2="34483"/>
                        <a14:backgroundMark x1="3478" y1="33103" x2="3478" y2="33103"/>
                        <a14:backgroundMark x1="4348" y1="31724" x2="4348" y2="31724"/>
                        <a14:backgroundMark x1="6087" y1="34483" x2="6087" y2="34483"/>
                        <a14:backgroundMark x1="6087" y1="36552" x2="6087" y2="36552"/>
                        <a14:backgroundMark x1="5217" y1="33793" x2="5217" y2="33793"/>
                        <a14:backgroundMark x1="6087" y1="38621" x2="6087" y2="38621"/>
                        <a14:backgroundMark x1="6087" y1="41379" x2="6087" y2="41379"/>
                        <a14:backgroundMark x1="3478" y1="46207" x2="3478" y2="46207"/>
                        <a14:backgroundMark x1="3478" y1="48276" x2="3478" y2="48276"/>
                        <a14:backgroundMark x1="1739" y1="51034" x2="1739" y2="51034"/>
                        <a14:backgroundMark x1="1739" y1="53103" x2="1739" y2="53103"/>
                        <a14:backgroundMark x1="0" y1="55172" x2="0" y2="55172"/>
                        <a14:backgroundMark x1="0" y1="56552" x2="0" y2="56552"/>
                        <a14:backgroundMark x1="0" y1="58621" x2="0" y2="58621"/>
                        <a14:backgroundMark x1="0" y1="61379" x2="0" y2="61379"/>
                        <a14:backgroundMark x1="0" y1="64138" x2="0" y2="64138"/>
                      </a14:backgroundRemoval>
                    </a14:imgEffect>
                  </a14:imgLayer>
                </a14:imgProps>
              </a:ext>
            </a:extLst>
          </a:blip>
          <a:stretch>
            <a:fillRect/>
          </a:stretch>
        </p:blipFill>
        <p:spPr>
          <a:xfrm>
            <a:off x="4350774" y="879536"/>
            <a:ext cx="3490451" cy="4401000"/>
          </a:xfrm>
          <a:prstGeom prst="rect">
            <a:avLst/>
          </a:prstGeom>
        </p:spPr>
      </p:pic>
      <p:sp>
        <p:nvSpPr>
          <p:cNvPr id="2" name="Title 1"/>
          <p:cNvSpPr>
            <a:spLocks noGrp="1"/>
          </p:cNvSpPr>
          <p:nvPr>
            <p:ph type="ctrTitle"/>
          </p:nvPr>
        </p:nvSpPr>
        <p:spPr>
          <a:xfrm>
            <a:off x="1425547" y="1873205"/>
            <a:ext cx="9340387" cy="1206831"/>
          </a:xfrm>
        </p:spPr>
        <p:txBody>
          <a:bodyPr/>
          <a:lstStyle/>
          <a:p>
            <a:r>
              <a:rPr lang="pl-PL">
                <a:latin typeface="Times New Roman" panose="02020603050405020304" pitchFamily="18" charset="0"/>
                <a:ea typeface="MS Gothic"/>
                <a:cs typeface="Times New Roman" panose="02020603050405020304" pitchFamily="18" charset="0"/>
              </a:rPr>
              <a:t>Zygmunt Mineyko</a:t>
            </a:r>
          </a:p>
        </p:txBody>
      </p:sp>
      <p:sp>
        <p:nvSpPr>
          <p:cNvPr id="3" name="Subtitle 2"/>
          <p:cNvSpPr>
            <a:spLocks noGrp="1"/>
          </p:cNvSpPr>
          <p:nvPr>
            <p:ph type="subTitle" idx="1"/>
          </p:nvPr>
        </p:nvSpPr>
        <p:spPr>
          <a:xfrm>
            <a:off x="2679905" y="3506063"/>
            <a:ext cx="6831673" cy="1086237"/>
          </a:xfrm>
        </p:spPr>
        <p:txBody>
          <a:bodyPr vert="horz" lIns="91440" tIns="45720" rIns="91440" bIns="45720" rtlCol="0" anchor="t">
            <a:normAutofit/>
          </a:bodyPr>
          <a:lstStyle/>
          <a:p>
            <a:r>
              <a:rPr lang="pl-PL">
                <a:latin typeface="Times New Roman"/>
                <a:cs typeface="Times New Roman"/>
              </a:rPr>
              <a:t>patron naszej szkoły</a:t>
            </a:r>
          </a:p>
          <a:p>
            <a:r>
              <a:rPr lang="pl-PL">
                <a:latin typeface="Times New Roman"/>
                <a:cs typeface="Times New Roman"/>
              </a:rPr>
              <a:t>osiemnasta rocznica nadania imienia szkole</a:t>
            </a:r>
          </a:p>
        </p:txBody>
      </p:sp>
    </p:spTree>
    <p:extLst>
      <p:ext uri="{BB962C8B-B14F-4D97-AF65-F5344CB8AC3E}">
        <p14:creationId xmlns:p14="http://schemas.microsoft.com/office/powerpoint/2010/main" val="3601082625"/>
      </p:ext>
    </p:extLst>
  </p:cSld>
  <p:clrMapOvr>
    <a:masterClrMapping/>
  </p:clrMapOvr>
  <p:transition spd="slow">
    <p:cover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A081DBB3-3DBE-4008-A27B-092F8A567A93}"/>
              </a:ext>
            </a:extLst>
          </p:cNvPr>
          <p:cNvSpPr>
            <a:spLocks noGrp="1"/>
          </p:cNvSpPr>
          <p:nvPr>
            <p:ph type="title"/>
          </p:nvPr>
        </p:nvSpPr>
        <p:spPr/>
        <p:txBody>
          <a:bodyPr/>
          <a:lstStyle/>
          <a:p>
            <a:r>
              <a:rPr lang="pl-PL">
                <a:latin typeface="Times New Roman" panose="02020603050405020304" pitchFamily="18" charset="0"/>
                <a:cs typeface="Times New Roman" panose="02020603050405020304" pitchFamily="18" charset="0"/>
              </a:rPr>
              <a:t>Spis treści:</a:t>
            </a:r>
          </a:p>
        </p:txBody>
      </p:sp>
      <p:sp>
        <p:nvSpPr>
          <p:cNvPr id="3" name="Symbol zastępczy zawartości 2">
            <a:extLst>
              <a:ext uri="{FF2B5EF4-FFF2-40B4-BE49-F238E27FC236}">
                <a16:creationId xmlns:a16="http://schemas.microsoft.com/office/drawing/2014/main" xmlns="" id="{35F53394-6667-4E7C-A0E2-0D7321075BE8}"/>
              </a:ext>
            </a:extLst>
          </p:cNvPr>
          <p:cNvSpPr>
            <a:spLocks noGrp="1"/>
          </p:cNvSpPr>
          <p:nvPr>
            <p:ph idx="1"/>
          </p:nvPr>
        </p:nvSpPr>
        <p:spPr>
          <a:xfrm>
            <a:off x="1371600" y="1538377"/>
            <a:ext cx="9601200" cy="5067300"/>
          </a:xfrm>
        </p:spPr>
        <p:txBody>
          <a:bodyPr vert="horz" lIns="91440" tIns="45720" rIns="91440" bIns="45720" rtlCol="0" anchor="t">
            <a:normAutofit fontScale="92500" lnSpcReduction="10000"/>
          </a:bodyPr>
          <a:lstStyle/>
          <a:p>
            <a:pPr marL="383540" indent="-383540"/>
            <a:r>
              <a:rPr lang="pl-PL" dirty="0">
                <a:solidFill>
                  <a:schemeClr val="tx1"/>
                </a:solidFill>
                <a:latin typeface="Times New Roman"/>
                <a:cs typeface="Times New Roman"/>
                <a:hlinkClick r:id="rId2" action="ppaction://hlinksldjump">
                  <a:extLst>
                    <a:ext uri="{A12FA001-AC4F-418D-AE19-62706E023703}">
                      <ahyp:hlinkClr xmlns:ahyp="http://schemas.microsoft.com/office/drawing/2018/hyperlinkcolor" xmlns="" val="tx"/>
                    </a:ext>
                  </a:extLst>
                </a:hlinkClick>
              </a:rPr>
              <a:t>Zygmunt Mineyko</a:t>
            </a:r>
            <a:endParaRPr lang="pl-PL" dirty="0">
              <a:solidFill>
                <a:schemeClr val="tx1"/>
              </a:solidFill>
              <a:latin typeface="Times New Roman" panose="02020603050405020304" pitchFamily="18" charset="0"/>
              <a:cs typeface="Times New Roman" panose="02020603050405020304" pitchFamily="18" charset="0"/>
            </a:endParaRPr>
          </a:p>
          <a:p>
            <a:pPr marL="383540" indent="-383540"/>
            <a:r>
              <a:rPr lang="pl-PL" dirty="0">
                <a:solidFill>
                  <a:schemeClr val="tx1"/>
                </a:solidFill>
                <a:latin typeface="Times New Roman"/>
                <a:cs typeface="Times New Roman"/>
                <a:hlinkClick r:id="rId3" action="ppaction://hlinksldjump">
                  <a:extLst>
                    <a:ext uri="{A12FA001-AC4F-418D-AE19-62706E023703}">
                      <ahyp:hlinkClr xmlns:ahyp="http://schemas.microsoft.com/office/drawing/2018/hyperlinkcolor" xmlns="" val="tx"/>
                    </a:ext>
                  </a:extLst>
                </a:hlinkClick>
              </a:rPr>
              <a:t>Losy</a:t>
            </a:r>
            <a:endParaRPr lang="pl-PL" dirty="0">
              <a:solidFill>
                <a:schemeClr val="tx1"/>
              </a:solidFill>
              <a:latin typeface="Times New Roman"/>
              <a:cs typeface="Times New Roman"/>
            </a:endParaRPr>
          </a:p>
          <a:p>
            <a:pPr marL="383540" indent="-383540"/>
            <a:r>
              <a:rPr lang="pl-PL" dirty="0">
                <a:solidFill>
                  <a:schemeClr val="tx1"/>
                </a:solidFill>
                <a:latin typeface="Times New Roman"/>
                <a:cs typeface="Times New Roman"/>
                <a:hlinkClick r:id="rId4" action="ppaction://hlinksldjump">
                  <a:extLst>
                    <a:ext uri="{A12FA001-AC4F-418D-AE19-62706E023703}">
                      <ahyp:hlinkClr xmlns:ahyp="http://schemas.microsoft.com/office/drawing/2018/hyperlinkcolor" xmlns="" val="tx"/>
                    </a:ext>
                  </a:extLst>
                </a:hlinkClick>
              </a:rPr>
              <a:t>Rodzina patrona</a:t>
            </a:r>
            <a:endParaRPr lang="pl-PL" dirty="0">
              <a:solidFill>
                <a:schemeClr val="tx1"/>
              </a:solidFill>
              <a:latin typeface="Times New Roman"/>
              <a:cs typeface="Times New Roman"/>
            </a:endParaRPr>
          </a:p>
          <a:p>
            <a:pPr marL="383540" indent="-383540"/>
            <a:r>
              <a:rPr lang="pl-PL" dirty="0">
                <a:solidFill>
                  <a:schemeClr val="tx1"/>
                </a:solidFill>
                <a:latin typeface="Times New Roman"/>
                <a:cs typeface="Times New Roman"/>
                <a:hlinkClick r:id="rId5" action="ppaction://hlinksldjump">
                  <a:extLst>
                    <a:ext uri="{A12FA001-AC4F-418D-AE19-62706E023703}">
                      <ahyp:hlinkClr xmlns:ahyp="http://schemas.microsoft.com/office/drawing/2018/hyperlinkcolor" xmlns="" val="tx"/>
                    </a:ext>
                  </a:extLst>
                </a:hlinkClick>
              </a:rPr>
              <a:t>Zainteresowania</a:t>
            </a:r>
            <a:endParaRPr lang="pl-PL" dirty="0">
              <a:solidFill>
                <a:schemeClr val="tx1"/>
              </a:solidFill>
              <a:latin typeface="Times New Roman"/>
              <a:cs typeface="Times New Roman"/>
            </a:endParaRPr>
          </a:p>
          <a:p>
            <a:pPr marL="383540" indent="-383540"/>
            <a:r>
              <a:rPr lang="pl-PL" dirty="0">
                <a:solidFill>
                  <a:schemeClr val="tx1"/>
                </a:solidFill>
                <a:latin typeface="Times New Roman"/>
                <a:cs typeface="Times New Roman"/>
                <a:hlinkClick r:id="rId6" action="ppaction://hlinksldjump">
                  <a:extLst>
                    <a:ext uri="{A12FA001-AC4F-418D-AE19-62706E023703}">
                      <ahyp:hlinkClr xmlns:ahyp="http://schemas.microsoft.com/office/drawing/2018/hyperlinkcolor" xmlns="" val="tx"/>
                    </a:ext>
                  </a:extLst>
                </a:hlinkClick>
              </a:rPr>
              <a:t>Działalność narodowowyzwoleńcza</a:t>
            </a:r>
            <a:endParaRPr lang="pl-PL" dirty="0">
              <a:solidFill>
                <a:schemeClr val="tx1"/>
              </a:solidFill>
            </a:endParaRPr>
          </a:p>
          <a:p>
            <a:pPr marL="383540" indent="-383540"/>
            <a:r>
              <a:rPr lang="pl-PL" dirty="0">
                <a:solidFill>
                  <a:schemeClr val="tx1"/>
                </a:solidFill>
                <a:latin typeface="Times New Roman"/>
                <a:cs typeface="Times New Roman"/>
                <a:hlinkClick r:id="rId7" action="ppaction://hlinksldjump">
                  <a:extLst>
                    <a:ext uri="{A12FA001-AC4F-418D-AE19-62706E023703}">
                      <ahyp:hlinkClr xmlns:ahyp="http://schemas.microsoft.com/office/drawing/2018/hyperlinkcolor" xmlns="" val="tx"/>
                    </a:ext>
                  </a:extLst>
                </a:hlinkClick>
              </a:rPr>
              <a:t>W Grecji</a:t>
            </a:r>
            <a:endParaRPr lang="pl-PL" dirty="0">
              <a:solidFill>
                <a:schemeClr val="tx1"/>
              </a:solidFill>
              <a:latin typeface="Times New Roman"/>
              <a:cs typeface="Times New Roman"/>
            </a:endParaRPr>
          </a:p>
          <a:p>
            <a:pPr marL="383540" indent="-383540"/>
            <a:r>
              <a:rPr lang="pl-PL" dirty="0">
                <a:solidFill>
                  <a:schemeClr val="tx1"/>
                </a:solidFill>
                <a:latin typeface="Times New Roman"/>
                <a:cs typeface="Times New Roman"/>
                <a:hlinkClick r:id="rId8" action="ppaction://hlinksldjump">
                  <a:extLst>
                    <a:ext uri="{A12FA001-AC4F-418D-AE19-62706E023703}">
                      <ahyp:hlinkClr xmlns:ahyp="http://schemas.microsoft.com/office/drawing/2018/hyperlinkcolor" xmlns="" val="tx"/>
                    </a:ext>
                  </a:extLst>
                </a:hlinkClick>
              </a:rPr>
              <a:t>We Francji</a:t>
            </a:r>
            <a:endParaRPr lang="pl-PL" dirty="0">
              <a:solidFill>
                <a:schemeClr val="tx1"/>
              </a:solidFill>
            </a:endParaRPr>
          </a:p>
          <a:p>
            <a:pPr marL="383540" indent="-383540"/>
            <a:r>
              <a:rPr lang="pl-PL" dirty="0">
                <a:solidFill>
                  <a:schemeClr val="tx1"/>
                </a:solidFill>
                <a:latin typeface="Times New Roman"/>
                <a:cs typeface="Times New Roman"/>
                <a:hlinkClick r:id="rId9" action="ppaction://hlinksldjump">
                  <a:extLst>
                    <a:ext uri="{A12FA001-AC4F-418D-AE19-62706E023703}">
                      <ahyp:hlinkClr xmlns:ahyp="http://schemas.microsoft.com/office/drawing/2018/hyperlinkcolor" xmlns="" val="tx"/>
                    </a:ext>
                  </a:extLst>
                </a:hlinkClick>
              </a:rPr>
              <a:t>Dynastia </a:t>
            </a:r>
            <a:r>
              <a:rPr lang="pl-PL" dirty="0" err="1">
                <a:solidFill>
                  <a:schemeClr val="tx1"/>
                </a:solidFill>
                <a:latin typeface="Times New Roman"/>
                <a:cs typeface="Times New Roman"/>
                <a:hlinkClick r:id="rId9" action="ppaction://hlinksldjump">
                  <a:extLst>
                    <a:ext uri="{A12FA001-AC4F-418D-AE19-62706E023703}">
                      <ahyp:hlinkClr xmlns:ahyp="http://schemas.microsoft.com/office/drawing/2018/hyperlinkcolor" xmlns="" val="tx"/>
                    </a:ext>
                  </a:extLst>
                </a:hlinkClick>
              </a:rPr>
              <a:t>Papandreou</a:t>
            </a:r>
            <a:endParaRPr lang="pl-PL" dirty="0">
              <a:solidFill>
                <a:schemeClr val="tx1"/>
              </a:solidFill>
              <a:latin typeface="Times New Roman"/>
              <a:cs typeface="Times New Roman"/>
            </a:endParaRPr>
          </a:p>
          <a:p>
            <a:pPr marL="383540" indent="-383540"/>
            <a:r>
              <a:rPr lang="pl-PL" dirty="0">
                <a:solidFill>
                  <a:schemeClr val="tx1"/>
                </a:solidFill>
                <a:latin typeface="Times New Roman"/>
                <a:cs typeface="Times New Roman"/>
                <a:hlinkClick r:id="rId10" action="ppaction://hlinksldjump">
                  <a:extLst>
                    <a:ext uri="{A12FA001-AC4F-418D-AE19-62706E023703}">
                      <ahyp:hlinkClr xmlns:ahyp="http://schemas.microsoft.com/office/drawing/2018/hyperlinkcolor" xmlns="" val="tx"/>
                    </a:ext>
                  </a:extLst>
                </a:hlinkClick>
              </a:rPr>
              <a:t>Osiągnięcia i dziedzictwo</a:t>
            </a:r>
            <a:endParaRPr lang="pl-PL" dirty="0">
              <a:solidFill>
                <a:schemeClr val="tx1"/>
              </a:solidFill>
              <a:latin typeface="Times New Roman"/>
              <a:cs typeface="Times New Roman"/>
            </a:endParaRPr>
          </a:p>
          <a:p>
            <a:pPr marL="383540" indent="-383540"/>
            <a:r>
              <a:rPr lang="pl-PL" dirty="0">
                <a:solidFill>
                  <a:schemeClr val="tx1"/>
                </a:solidFill>
                <a:latin typeface="Times New Roman"/>
                <a:cs typeface="Times New Roman"/>
                <a:hlinkClick r:id="rId11" action="ppaction://hlinksldjump">
                  <a:extLst>
                    <a:ext uri="{A12FA001-AC4F-418D-AE19-62706E023703}">
                      <ahyp:hlinkClr xmlns:ahyp="http://schemas.microsoft.com/office/drawing/2018/hyperlinkcolor" xmlns="" val="tx"/>
                    </a:ext>
                  </a:extLst>
                </a:hlinkClick>
              </a:rPr>
              <a:t>Grób Zygmunta Mineyki</a:t>
            </a:r>
            <a:endParaRPr lang="pl-PL" dirty="0">
              <a:solidFill>
                <a:schemeClr val="tx1"/>
              </a:solidFill>
              <a:latin typeface="Times New Roman" panose="02020603050405020304" pitchFamily="18" charset="0"/>
              <a:cs typeface="Times New Roman" panose="02020603050405020304" pitchFamily="18" charset="0"/>
            </a:endParaRPr>
          </a:p>
          <a:p>
            <a:pPr marL="383540" indent="-383540"/>
            <a:r>
              <a:rPr lang="pl-PL" dirty="0">
                <a:solidFill>
                  <a:schemeClr val="tx1"/>
                </a:solidFill>
                <a:latin typeface="Times New Roman"/>
                <a:cs typeface="Times New Roman"/>
                <a:hlinkClick r:id="rId12" action="ppaction://hlinksldjump">
                  <a:extLst>
                    <a:ext uri="{A12FA001-AC4F-418D-AE19-62706E023703}">
                      <ahyp:hlinkClr xmlns:ahyp="http://schemas.microsoft.com/office/drawing/2018/hyperlinkcolor" xmlns="" val="tx"/>
                    </a:ext>
                  </a:extLst>
                </a:hlinkClick>
              </a:rPr>
              <a:t>Tablica pamiątkowa od premiera </a:t>
            </a:r>
            <a:r>
              <a:rPr lang="pl-PL" dirty="0" err="1">
                <a:solidFill>
                  <a:schemeClr val="tx1"/>
                </a:solidFill>
                <a:latin typeface="Times New Roman"/>
                <a:cs typeface="Times New Roman"/>
                <a:hlinkClick r:id="rId12" action="ppaction://hlinksldjump">
                  <a:extLst>
                    <a:ext uri="{A12FA001-AC4F-418D-AE19-62706E023703}">
                      <ahyp:hlinkClr xmlns:ahyp="http://schemas.microsoft.com/office/drawing/2018/hyperlinkcolor" xmlns="" val="tx"/>
                    </a:ext>
                  </a:extLst>
                </a:hlinkClick>
              </a:rPr>
              <a:t>Georgosa</a:t>
            </a:r>
            <a:r>
              <a:rPr lang="pl-PL" dirty="0">
                <a:solidFill>
                  <a:schemeClr val="tx1"/>
                </a:solidFill>
                <a:latin typeface="Times New Roman"/>
                <a:cs typeface="Times New Roman"/>
                <a:hlinkClick r:id="rId12" action="ppaction://hlinksldjump">
                  <a:extLst>
                    <a:ext uri="{A12FA001-AC4F-418D-AE19-62706E023703}">
                      <ahyp:hlinkClr xmlns:ahyp="http://schemas.microsoft.com/office/drawing/2018/hyperlinkcolor" xmlns="" val="tx"/>
                    </a:ext>
                  </a:extLst>
                </a:hlinkClick>
              </a:rPr>
              <a:t> </a:t>
            </a:r>
            <a:r>
              <a:rPr lang="pl-PL" dirty="0" err="1">
                <a:solidFill>
                  <a:schemeClr val="tx1"/>
                </a:solidFill>
                <a:latin typeface="Times New Roman"/>
                <a:cs typeface="Times New Roman"/>
                <a:hlinkClick r:id="rId12" action="ppaction://hlinksldjump">
                  <a:extLst>
                    <a:ext uri="{A12FA001-AC4F-418D-AE19-62706E023703}">
                      <ahyp:hlinkClr xmlns:ahyp="http://schemas.microsoft.com/office/drawing/2018/hyperlinkcolor" xmlns="" val="tx"/>
                    </a:ext>
                  </a:extLst>
                </a:hlinkClick>
              </a:rPr>
              <a:t>Papandreou</a:t>
            </a:r>
            <a:endParaRPr lang="pl-PL" dirty="0">
              <a:solidFill>
                <a:schemeClr val="tx1"/>
              </a:solidFill>
              <a:latin typeface="Times New Roman" panose="02020603050405020304" pitchFamily="18" charset="0"/>
              <a:cs typeface="Times New Roman" panose="02020603050405020304" pitchFamily="18" charset="0"/>
            </a:endParaRPr>
          </a:p>
          <a:p>
            <a:pPr marL="383540" indent="-383540"/>
            <a:r>
              <a:rPr lang="pl-PL" sz="2000" dirty="0">
                <a:solidFill>
                  <a:schemeClr val="tx1"/>
                </a:solidFill>
                <a:latin typeface="Times New Roman" panose="02020603050405020304" pitchFamily="18" charset="0"/>
                <a:cs typeface="Times New Roman" panose="02020603050405020304" pitchFamily="18" charset="0"/>
                <a:hlinkClick r:id="rId13" action="ppaction://hlinksldjump">
                  <a:extLst>
                    <a:ext uri="{A12FA001-AC4F-418D-AE19-62706E023703}">
                      <ahyp:hlinkClr xmlns:ahyp="http://schemas.microsoft.com/office/drawing/2018/hyperlinkcolor" xmlns="" val="tx"/>
                    </a:ext>
                  </a:extLst>
                </a:hlinkClick>
              </a:rPr>
              <a:t>Sztandar Zespołu Szkół im. Zygmunta Mineyki przy Ambasadzie Rzeczypospolitej Polskiej w Atenach</a:t>
            </a:r>
            <a:endParaRPr lang="pl-PL"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9113161"/>
      </p:ext>
    </p:extLst>
  </p:cSld>
  <p:clrMapOvr>
    <a:masterClrMapping/>
  </p:clrMapOvr>
  <p:transition spd="slow">
    <p:cover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xmlns="" id="{4ACE6EEF-9706-4CF4-A830-4FEE055A22C2}"/>
              </a:ext>
            </a:extLst>
          </p:cNvPr>
          <p:cNvSpPr>
            <a:spLocks noGrp="1"/>
          </p:cNvSpPr>
          <p:nvPr>
            <p:ph idx="1"/>
          </p:nvPr>
        </p:nvSpPr>
        <p:spPr>
          <a:xfrm>
            <a:off x="1371600" y="1615343"/>
            <a:ext cx="6452609" cy="1082966"/>
          </a:xfrm>
        </p:spPr>
        <p:txBody>
          <a:bodyPr/>
          <a:lstStyle/>
          <a:p>
            <a:r>
              <a:rPr lang="pl-PL">
                <a:latin typeface="Times New Roman" panose="02020603050405020304" pitchFamily="18" charset="0"/>
                <a:ea typeface="+mn-lt"/>
                <a:cs typeface="Times New Roman" panose="02020603050405020304" pitchFamily="18" charset="0"/>
              </a:rPr>
              <a:t>polski arystokrata, powstaniec, oficer, naukowiec             i inżynier, naczelnik wojenny powiatu oszmiańskiego     w powstaniu styczniowym</a:t>
            </a:r>
            <a:endParaRPr lang="pl-PL" baseline="30000">
              <a:latin typeface="Times New Roman" panose="02020603050405020304" pitchFamily="18" charset="0"/>
              <a:cs typeface="Times New Roman" panose="02020603050405020304" pitchFamily="18" charset="0"/>
            </a:endParaRPr>
          </a:p>
          <a:p>
            <a:endParaRPr lang="pl-PL">
              <a:latin typeface="Times New Roman" panose="02020603050405020304" pitchFamily="18" charset="0"/>
              <a:cs typeface="Times New Roman" panose="02020603050405020304" pitchFamily="18" charset="0"/>
            </a:endParaRPr>
          </a:p>
        </p:txBody>
      </p:sp>
      <p:pic>
        <p:nvPicPr>
          <p:cNvPr id="4" name="Obraz 3">
            <a:extLst>
              <a:ext uri="{FF2B5EF4-FFF2-40B4-BE49-F238E27FC236}">
                <a16:creationId xmlns:a16="http://schemas.microsoft.com/office/drawing/2014/main" xmlns="" id="{464853B4-98DE-484C-910F-5D64E8B262D0}"/>
              </a:ext>
            </a:extLst>
          </p:cNvPr>
          <p:cNvPicPr>
            <a:picLocks noChangeAspect="1"/>
          </p:cNvPicPr>
          <p:nvPr/>
        </p:nvPicPr>
        <p:blipFill>
          <a:blip r:embed="rId2"/>
          <a:stretch>
            <a:fillRect/>
          </a:stretch>
        </p:blipFill>
        <p:spPr>
          <a:xfrm>
            <a:off x="1715587" y="2698308"/>
            <a:ext cx="2517008" cy="3971925"/>
          </a:xfrm>
          <a:prstGeom prst="rect">
            <a:avLst/>
          </a:prstGeom>
        </p:spPr>
      </p:pic>
      <p:pic>
        <p:nvPicPr>
          <p:cNvPr id="5" name="Obraz 4">
            <a:extLst>
              <a:ext uri="{FF2B5EF4-FFF2-40B4-BE49-F238E27FC236}">
                <a16:creationId xmlns:a16="http://schemas.microsoft.com/office/drawing/2014/main" xmlns="" id="{03049774-661E-4B2B-B98D-E1FAD3AF23F8}"/>
              </a:ext>
            </a:extLst>
          </p:cNvPr>
          <p:cNvPicPr>
            <a:picLocks noChangeAspect="1"/>
          </p:cNvPicPr>
          <p:nvPr/>
        </p:nvPicPr>
        <p:blipFill rotWithShape="1">
          <a:blip r:embed="rId3"/>
          <a:srcRect l="2695" b="6642"/>
          <a:stretch/>
        </p:blipFill>
        <p:spPr>
          <a:xfrm>
            <a:off x="4793225" y="2441648"/>
            <a:ext cx="3030984" cy="4216695"/>
          </a:xfrm>
          <a:prstGeom prst="rect">
            <a:avLst/>
          </a:prstGeom>
        </p:spPr>
      </p:pic>
      <p:pic>
        <p:nvPicPr>
          <p:cNvPr id="6" name="Obraz 5">
            <a:extLst>
              <a:ext uri="{FF2B5EF4-FFF2-40B4-BE49-F238E27FC236}">
                <a16:creationId xmlns:a16="http://schemas.microsoft.com/office/drawing/2014/main" xmlns="" id="{05661107-3CF4-49DC-855D-EAAC68ABE39A}"/>
              </a:ext>
            </a:extLst>
          </p:cNvPr>
          <p:cNvPicPr>
            <a:picLocks noChangeAspect="1"/>
          </p:cNvPicPr>
          <p:nvPr/>
        </p:nvPicPr>
        <p:blipFill>
          <a:blip r:embed="rId4"/>
          <a:srcRect/>
          <a:stretch/>
        </p:blipFill>
        <p:spPr>
          <a:xfrm>
            <a:off x="8384839" y="1320652"/>
            <a:ext cx="3527050" cy="4216695"/>
          </a:xfrm>
          <a:prstGeom prst="rect">
            <a:avLst/>
          </a:prstGeom>
        </p:spPr>
      </p:pic>
      <p:sp>
        <p:nvSpPr>
          <p:cNvPr id="2" name="Tytuł 1">
            <a:extLst>
              <a:ext uri="{FF2B5EF4-FFF2-40B4-BE49-F238E27FC236}">
                <a16:creationId xmlns:a16="http://schemas.microsoft.com/office/drawing/2014/main" xmlns="" id="{CAD38432-CA74-4948-9FAC-06FA66D6ECD0}"/>
              </a:ext>
            </a:extLst>
          </p:cNvPr>
          <p:cNvSpPr>
            <a:spLocks noGrp="1"/>
          </p:cNvSpPr>
          <p:nvPr>
            <p:ph type="title"/>
          </p:nvPr>
        </p:nvSpPr>
        <p:spPr>
          <a:xfrm>
            <a:off x="1371600" y="685800"/>
            <a:ext cx="9601200" cy="929542"/>
          </a:xfrm>
        </p:spPr>
        <p:txBody>
          <a:bodyPr/>
          <a:lstStyle/>
          <a:p>
            <a:r>
              <a:rPr lang="pl-PL">
                <a:latin typeface="Times New Roman" panose="02020603050405020304" pitchFamily="18" charset="0"/>
                <a:ea typeface="+mn-lt"/>
                <a:cs typeface="Times New Roman" panose="02020603050405020304" pitchFamily="18" charset="0"/>
              </a:rPr>
              <a:t>Zygmunt Mineyko</a:t>
            </a:r>
            <a:endParaRPr lang="pl-P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2435697"/>
      </p:ext>
    </p:extLst>
  </p:cSld>
  <p:clrMapOvr>
    <a:masterClrMapping/>
  </p:clrMapOvr>
  <p:transition spd="slow">
    <p:cover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CAEF3373-5AA4-4CD9-98AA-F4D927F4158D}"/>
              </a:ext>
            </a:extLst>
          </p:cNvPr>
          <p:cNvSpPr>
            <a:spLocks noGrp="1"/>
          </p:cNvSpPr>
          <p:nvPr>
            <p:ph type="title"/>
          </p:nvPr>
        </p:nvSpPr>
        <p:spPr>
          <a:xfrm>
            <a:off x="1371600" y="685800"/>
            <a:ext cx="9601200" cy="723900"/>
          </a:xfrm>
        </p:spPr>
        <p:txBody>
          <a:bodyPr/>
          <a:lstStyle/>
          <a:p>
            <a:r>
              <a:rPr lang="pl-PL">
                <a:latin typeface="Times New Roman" panose="02020603050405020304" pitchFamily="18" charset="0"/>
                <a:ea typeface="Cambria"/>
                <a:cs typeface="Times New Roman" panose="02020603050405020304" pitchFamily="18" charset="0"/>
              </a:rPr>
              <a:t>Losy</a:t>
            </a:r>
          </a:p>
        </p:txBody>
      </p:sp>
      <p:sp>
        <p:nvSpPr>
          <p:cNvPr id="3" name="Symbol zastępczy zawartości 2">
            <a:extLst>
              <a:ext uri="{FF2B5EF4-FFF2-40B4-BE49-F238E27FC236}">
                <a16:creationId xmlns:a16="http://schemas.microsoft.com/office/drawing/2014/main" xmlns="" id="{BE6A84D4-92B7-411E-9537-6A9EC21F5092}"/>
              </a:ext>
            </a:extLst>
          </p:cNvPr>
          <p:cNvSpPr>
            <a:spLocks noGrp="1"/>
          </p:cNvSpPr>
          <p:nvPr>
            <p:ph idx="1"/>
          </p:nvPr>
        </p:nvSpPr>
        <p:spPr>
          <a:xfrm>
            <a:off x="1371600" y="1509621"/>
            <a:ext cx="9483213" cy="5097655"/>
          </a:xfrm>
        </p:spPr>
        <p:txBody>
          <a:bodyPr vert="horz" lIns="91440" tIns="45720" rIns="91440" bIns="45720" rtlCol="0" anchor="t">
            <a:normAutofit/>
          </a:bodyPr>
          <a:lstStyle/>
          <a:p>
            <a:pPr marL="0" indent="0" algn="just">
              <a:buNone/>
            </a:pPr>
            <a:r>
              <a:rPr lang="pl-PL" sz="1950">
                <a:latin typeface="Times New Roman" panose="02020603050405020304" pitchFamily="18" charset="0"/>
                <a:ea typeface="+mn-lt"/>
                <a:cs typeface="Times New Roman" panose="02020603050405020304" pitchFamily="18" charset="0"/>
              </a:rPr>
              <a:t>Zygmunt Mineyko urodził się 11 maja 1840 roku w Wilnie; dzieciństwo spędził                                  w </a:t>
            </a:r>
            <a:r>
              <a:rPr lang="pl-PL" sz="1950" err="1">
                <a:latin typeface="Times New Roman" panose="02020603050405020304" pitchFamily="18" charset="0"/>
                <a:ea typeface="+mn-lt"/>
                <a:cs typeface="Times New Roman" panose="02020603050405020304" pitchFamily="18" charset="0"/>
              </a:rPr>
              <a:t>Bałwaniszkach</a:t>
            </a:r>
            <a:r>
              <a:rPr lang="pl-PL" sz="1950">
                <a:latin typeface="Times New Roman" panose="02020603050405020304" pitchFamily="18" charset="0"/>
                <a:ea typeface="+mn-lt"/>
                <a:cs typeface="Times New Roman" panose="02020603050405020304" pitchFamily="18" charset="0"/>
              </a:rPr>
              <a:t> (w powiecie oszmiańskim), majątku rodowym ojca. Zmarł 27 grudnia 1825 roku w Atenach, gdzie pochowany został na I Cmentarzu w Atenach. Mineyko znany jest przede wszystkim ze swej działalności politycznej, jak się jednak okazuje – ma na swoim koncie również inne zasługi. Wraz ze swymi rówieśnikami przygotowywał powstanie 1863 roku i brał w nim czynny udział. Zesłany na Sybir uciekł, aby rozpocząć tułaczy żywot, który zaprowadził go najpierw w 1871 roku do Turcji, gdzie przez dwadzieścia lat pracował jako inżynier komunikacji budując koleje, twierdze, drogi strategiczne, odwracając bieg rzeki </a:t>
            </a:r>
            <a:r>
              <a:rPr lang="pl-PL" sz="1950" err="1">
                <a:latin typeface="Times New Roman" panose="02020603050405020304" pitchFamily="18" charset="0"/>
                <a:ea typeface="+mn-lt"/>
                <a:cs typeface="Times New Roman" panose="02020603050405020304" pitchFamily="18" charset="0"/>
              </a:rPr>
              <a:t>Hermos</a:t>
            </a:r>
            <a:r>
              <a:rPr lang="pl-PL" sz="1950">
                <a:latin typeface="Times New Roman" panose="02020603050405020304" pitchFamily="18" charset="0"/>
                <a:ea typeface="+mn-lt"/>
                <a:cs typeface="Times New Roman" panose="02020603050405020304" pitchFamily="18" charset="0"/>
              </a:rPr>
              <a:t>. Od 1891 roku pracował w Grecji, gdzie objął stanowisko głównego inżyniera          w Ministerstwie Robót Publicznych i piastował je do 1917 roku.</a:t>
            </a:r>
            <a:endParaRPr lang="pl-PL" sz="195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793278"/>
      </p:ext>
    </p:extLst>
  </p:cSld>
  <p:clrMapOvr>
    <a:masterClrMapping/>
  </p:clrMapOvr>
  <p:transition spd="slow">
    <p:cover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67F378DF-397C-49CE-8C3A-30B4E470E2C6}"/>
              </a:ext>
            </a:extLst>
          </p:cNvPr>
          <p:cNvSpPr>
            <a:spLocks noGrp="1"/>
          </p:cNvSpPr>
          <p:nvPr>
            <p:ph type="title"/>
          </p:nvPr>
        </p:nvSpPr>
        <p:spPr/>
        <p:txBody>
          <a:bodyPr/>
          <a:lstStyle/>
          <a:p>
            <a:endParaRPr lang="pl-PL"/>
          </a:p>
        </p:txBody>
      </p:sp>
      <p:sp>
        <p:nvSpPr>
          <p:cNvPr id="3" name="Symbol zastępczy zawartości 2">
            <a:extLst>
              <a:ext uri="{FF2B5EF4-FFF2-40B4-BE49-F238E27FC236}">
                <a16:creationId xmlns:a16="http://schemas.microsoft.com/office/drawing/2014/main" xmlns="" id="{6EF89ED5-3765-425F-8040-6272F9ED1FFE}"/>
              </a:ext>
            </a:extLst>
          </p:cNvPr>
          <p:cNvSpPr>
            <a:spLocks noGrp="1"/>
          </p:cNvSpPr>
          <p:nvPr>
            <p:ph idx="1"/>
          </p:nvPr>
        </p:nvSpPr>
        <p:spPr/>
        <p:txBody>
          <a:bodyPr/>
          <a:lstStyle/>
          <a:p>
            <a:endParaRPr lang="pl-PL"/>
          </a:p>
        </p:txBody>
      </p:sp>
      <p:pic>
        <p:nvPicPr>
          <p:cNvPr id="4" name="Obraz 3">
            <a:extLst>
              <a:ext uri="{FF2B5EF4-FFF2-40B4-BE49-F238E27FC236}">
                <a16:creationId xmlns:a16="http://schemas.microsoft.com/office/drawing/2014/main" xmlns="" id="{1CC19C3D-2F91-4E4F-BFBC-8A948CC46189}"/>
              </a:ext>
            </a:extLst>
          </p:cNvPr>
          <p:cNvPicPr>
            <a:picLocks noChangeAspect="1"/>
          </p:cNvPicPr>
          <p:nvPr/>
        </p:nvPicPr>
        <p:blipFill rotWithShape="1">
          <a:blip r:embed="rId2"/>
          <a:srcRect l="6925" t="6376" r="6186" b="11107"/>
          <a:stretch/>
        </p:blipFill>
        <p:spPr>
          <a:xfrm>
            <a:off x="1371600" y="196645"/>
            <a:ext cx="9979742" cy="5877232"/>
          </a:xfrm>
          <a:prstGeom prst="rect">
            <a:avLst/>
          </a:prstGeom>
        </p:spPr>
      </p:pic>
      <p:sp>
        <p:nvSpPr>
          <p:cNvPr id="6" name="pole tekstowe 5">
            <a:extLst>
              <a:ext uri="{FF2B5EF4-FFF2-40B4-BE49-F238E27FC236}">
                <a16:creationId xmlns:a16="http://schemas.microsoft.com/office/drawing/2014/main" xmlns="" id="{14F87205-1047-4C36-994F-96E823BD16CB}"/>
              </a:ext>
            </a:extLst>
          </p:cNvPr>
          <p:cNvSpPr txBox="1"/>
          <p:nvPr/>
        </p:nvSpPr>
        <p:spPr>
          <a:xfrm>
            <a:off x="1371600" y="6068212"/>
            <a:ext cx="9979742" cy="369332"/>
          </a:xfrm>
          <a:prstGeom prst="rect">
            <a:avLst/>
          </a:prstGeom>
          <a:noFill/>
        </p:spPr>
        <p:txBody>
          <a:bodyPr wrap="square" rtlCol="0">
            <a:spAutoFit/>
          </a:bodyPr>
          <a:lstStyle/>
          <a:p>
            <a:pPr algn="ctr"/>
            <a:r>
              <a:rPr lang="pl-PL" dirty="0">
                <a:latin typeface="Times New Roman" panose="02020603050405020304" pitchFamily="18" charset="0"/>
                <a:cs typeface="Times New Roman" panose="02020603050405020304" pitchFamily="18" charset="0"/>
              </a:rPr>
              <a:t>Miasto </a:t>
            </a:r>
            <a:r>
              <a:rPr lang="pl-PL" dirty="0" err="1">
                <a:latin typeface="Times New Roman" panose="02020603050405020304" pitchFamily="18" charset="0"/>
                <a:cs typeface="Times New Roman" panose="02020603050405020304" pitchFamily="18" charset="0"/>
              </a:rPr>
              <a:t>Oszmiana</a:t>
            </a:r>
            <a:endParaRPr lang="pl-PL"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9909121"/>
      </p:ext>
    </p:extLst>
  </p:cSld>
  <p:clrMapOvr>
    <a:masterClrMapping/>
  </p:clrMapOvr>
  <p:transition spd="slow">
    <p:cover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796050F8-BE47-4C37-87F6-C36115D97D7B}"/>
              </a:ext>
            </a:extLst>
          </p:cNvPr>
          <p:cNvSpPr>
            <a:spLocks noGrp="1"/>
          </p:cNvSpPr>
          <p:nvPr>
            <p:ph type="title"/>
          </p:nvPr>
        </p:nvSpPr>
        <p:spPr>
          <a:xfrm>
            <a:off x="0" y="139460"/>
            <a:ext cx="12192000" cy="1083334"/>
          </a:xfrm>
        </p:spPr>
        <p:txBody>
          <a:bodyPr>
            <a:normAutofit/>
          </a:bodyPr>
          <a:lstStyle/>
          <a:p>
            <a:pPr algn="ctr"/>
            <a:r>
              <a:rPr lang="pl-PL">
                <a:latin typeface="Times New Roman" panose="02020603050405020304" pitchFamily="18" charset="0"/>
                <a:cs typeface="Times New Roman" panose="02020603050405020304" pitchFamily="18" charset="0"/>
              </a:rPr>
              <a:t>Rodzina patrona</a:t>
            </a:r>
          </a:p>
        </p:txBody>
      </p:sp>
      <p:sp>
        <p:nvSpPr>
          <p:cNvPr id="3" name="Symbol zastępczy zawartości 2">
            <a:extLst>
              <a:ext uri="{FF2B5EF4-FFF2-40B4-BE49-F238E27FC236}">
                <a16:creationId xmlns:a16="http://schemas.microsoft.com/office/drawing/2014/main" xmlns="" id="{96A587B3-1D19-45D7-9D71-F925EC42FB17}"/>
              </a:ext>
            </a:extLst>
          </p:cNvPr>
          <p:cNvSpPr>
            <a:spLocks noGrp="1"/>
          </p:cNvSpPr>
          <p:nvPr>
            <p:ph idx="1"/>
          </p:nvPr>
        </p:nvSpPr>
        <p:spPr>
          <a:xfrm>
            <a:off x="1270959" y="4615132"/>
            <a:ext cx="10621992" cy="1942383"/>
          </a:xfrm>
        </p:spPr>
        <p:txBody>
          <a:bodyPr vert="horz" lIns="91440" tIns="45720" rIns="91440" bIns="45720" rtlCol="0" anchor="t">
            <a:normAutofit/>
          </a:bodyPr>
          <a:lstStyle/>
          <a:p>
            <a:pPr marL="0" indent="0" algn="just">
              <a:buNone/>
            </a:pPr>
            <a:r>
              <a:rPr lang="pl-PL">
                <a:latin typeface="Times New Roman" panose="02020603050405020304" pitchFamily="18" charset="0"/>
                <a:ea typeface="+mn-lt"/>
                <a:cs typeface="Times New Roman" panose="02020603050405020304" pitchFamily="18" charset="0"/>
              </a:rPr>
              <a:t>Zygmunt Mineyko urodził się w polskiej rodzinie ziemiańskiej w majątku </a:t>
            </a:r>
            <a:r>
              <a:rPr lang="pl-PL" err="1">
                <a:latin typeface="Times New Roman" panose="02020603050405020304" pitchFamily="18" charset="0"/>
                <a:ea typeface="+mn-lt"/>
                <a:cs typeface="Times New Roman" panose="02020603050405020304" pitchFamily="18" charset="0"/>
              </a:rPr>
              <a:t>Bałwaniszki</a:t>
            </a:r>
            <a:r>
              <a:rPr lang="pl-PL">
                <a:latin typeface="Times New Roman" panose="02020603050405020304" pitchFamily="18" charset="0"/>
                <a:ea typeface="+mn-lt"/>
                <a:cs typeface="Times New Roman" panose="02020603050405020304" pitchFamily="18" charset="0"/>
              </a:rPr>
              <a:t>, niedaleko Wilna. Jego ojciec to Stanisław Jerzy Mineyko (powstaniec listopadowy) właściciel średniej wielkości majątku, liczącego około 1000 hektarów, składającego się głównie z lasów, a matka to Cecylia de </a:t>
            </a:r>
            <a:r>
              <a:rPr lang="pl-PL" err="1">
                <a:latin typeface="Times New Roman" panose="02020603050405020304" pitchFamily="18" charset="0"/>
                <a:ea typeface="+mn-lt"/>
                <a:cs typeface="Times New Roman" panose="02020603050405020304" pitchFamily="18" charset="0"/>
              </a:rPr>
              <a:t>domo</a:t>
            </a:r>
            <a:r>
              <a:rPr lang="pl-PL">
                <a:latin typeface="Times New Roman" panose="02020603050405020304" pitchFamily="18" charset="0"/>
                <a:ea typeface="+mn-lt"/>
                <a:cs typeface="Times New Roman" panose="02020603050405020304" pitchFamily="18" charset="0"/>
              </a:rPr>
              <a:t> Szukiewicz. Rodzina Mineyków szczyciła się rodowodem arystokratycznym. </a:t>
            </a:r>
            <a:endParaRPr lang="pl-PL">
              <a:latin typeface="Times New Roman" panose="02020603050405020304" pitchFamily="18" charset="0"/>
              <a:cs typeface="Times New Roman" panose="02020603050405020304" pitchFamily="18" charset="0"/>
            </a:endParaRPr>
          </a:p>
        </p:txBody>
      </p:sp>
      <p:pic>
        <p:nvPicPr>
          <p:cNvPr id="6" name="Obraz 6" descr="Obraz zawierający tekst, osoba, zewnętrzne, drzewo&#10;&#10;Opis wygenerowany automatycznie">
            <a:extLst>
              <a:ext uri="{FF2B5EF4-FFF2-40B4-BE49-F238E27FC236}">
                <a16:creationId xmlns:a16="http://schemas.microsoft.com/office/drawing/2014/main" xmlns="" id="{8C4B3BE3-DED4-4906-B392-48F7B65912FF}"/>
              </a:ext>
            </a:extLst>
          </p:cNvPr>
          <p:cNvPicPr>
            <a:picLocks noChangeAspect="1"/>
          </p:cNvPicPr>
          <p:nvPr/>
        </p:nvPicPr>
        <p:blipFill>
          <a:blip r:embed="rId2"/>
          <a:stretch>
            <a:fillRect/>
          </a:stretch>
        </p:blipFill>
        <p:spPr>
          <a:xfrm>
            <a:off x="3876136" y="959483"/>
            <a:ext cx="4741653" cy="3371902"/>
          </a:xfrm>
          <a:prstGeom prst="rect">
            <a:avLst/>
          </a:prstGeom>
        </p:spPr>
      </p:pic>
    </p:spTree>
    <p:extLst>
      <p:ext uri="{BB962C8B-B14F-4D97-AF65-F5344CB8AC3E}">
        <p14:creationId xmlns:p14="http://schemas.microsoft.com/office/powerpoint/2010/main" val="162321766"/>
      </p:ext>
    </p:extLst>
  </p:cSld>
  <p:clrMapOvr>
    <a:masterClrMapping/>
  </p:clrMapOvr>
  <p:transition spd="slow">
    <p:cover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E2B40F7A-3D4F-4318-8180-91FEAB118257}"/>
              </a:ext>
            </a:extLst>
          </p:cNvPr>
          <p:cNvSpPr>
            <a:spLocks noGrp="1"/>
          </p:cNvSpPr>
          <p:nvPr>
            <p:ph type="title"/>
          </p:nvPr>
        </p:nvSpPr>
        <p:spPr/>
        <p:txBody>
          <a:bodyPr/>
          <a:lstStyle/>
          <a:p>
            <a:r>
              <a:rPr lang="pl-PL">
                <a:latin typeface="Times New Roman" panose="02020603050405020304" pitchFamily="18" charset="0"/>
                <a:ea typeface="Cambria"/>
                <a:cs typeface="Times New Roman" panose="02020603050405020304" pitchFamily="18" charset="0"/>
              </a:rPr>
              <a:t>Zainteresowania</a:t>
            </a:r>
          </a:p>
        </p:txBody>
      </p:sp>
      <p:sp>
        <p:nvSpPr>
          <p:cNvPr id="3" name="Symbol zastępczy zawartości 2">
            <a:extLst>
              <a:ext uri="{FF2B5EF4-FFF2-40B4-BE49-F238E27FC236}">
                <a16:creationId xmlns:a16="http://schemas.microsoft.com/office/drawing/2014/main" xmlns="" id="{1CDF578D-B1D0-4D73-A9ED-B9CDC333E12B}"/>
              </a:ext>
            </a:extLst>
          </p:cNvPr>
          <p:cNvSpPr>
            <a:spLocks noGrp="1"/>
          </p:cNvSpPr>
          <p:nvPr>
            <p:ph idx="1"/>
          </p:nvPr>
        </p:nvSpPr>
        <p:spPr>
          <a:xfrm>
            <a:off x="1371600" y="1538377"/>
            <a:ext cx="9601200" cy="3581400"/>
          </a:xfrm>
        </p:spPr>
        <p:txBody>
          <a:bodyPr vert="horz" lIns="91440" tIns="45720" rIns="91440" bIns="45720" rtlCol="0" anchor="t">
            <a:normAutofit/>
          </a:bodyPr>
          <a:lstStyle/>
          <a:p>
            <a:pPr marL="0" indent="0" algn="just">
              <a:buNone/>
            </a:pPr>
            <a:r>
              <a:rPr lang="pl-PL">
                <a:latin typeface="Times New Roman" panose="02020603050405020304" pitchFamily="18" charset="0"/>
                <a:ea typeface="+mn-lt"/>
                <a:cs typeface="Times New Roman" panose="02020603050405020304" pitchFamily="18" charset="0"/>
              </a:rPr>
              <a:t>Zygmunt Mineyko był zafascynowany historią i kulturą starożytnej Grecji. Do jego najbardziej znanych, a zarazem najbardziej znaczących dokonań należy wkład w odkrycie starożytnej Dodony. Jak sam twierdził pociągała go „archeologia a szczególnie jej część numizmatyczna”. Specjalizował się w budowie dróg i mostów, a w chwilach wolnych – urzeczony krajem i jego niezwykłą przeszłością – pasjonował się archeologią.  Wynikiem wielkich fascynacji stało się odkrycie świątyni Dodony w pobliżu Janiny. </a:t>
            </a:r>
            <a:endParaRPr lang="pl-PL">
              <a:latin typeface="Times New Roman" panose="02020603050405020304" pitchFamily="18" charset="0"/>
              <a:cs typeface="Times New Roman" panose="02020603050405020304" pitchFamily="18" charset="0"/>
            </a:endParaRPr>
          </a:p>
        </p:txBody>
      </p:sp>
      <p:pic>
        <p:nvPicPr>
          <p:cNvPr id="4" name="Obraz 3">
            <a:extLst>
              <a:ext uri="{FF2B5EF4-FFF2-40B4-BE49-F238E27FC236}">
                <a16:creationId xmlns:a16="http://schemas.microsoft.com/office/drawing/2014/main" xmlns="" id="{456CE7EB-CC95-49C4-9A9A-E3CF64053794}"/>
              </a:ext>
            </a:extLst>
          </p:cNvPr>
          <p:cNvPicPr>
            <a:picLocks noChangeAspect="1"/>
          </p:cNvPicPr>
          <p:nvPr/>
        </p:nvPicPr>
        <p:blipFill>
          <a:blip r:embed="rId2"/>
          <a:srcRect/>
          <a:stretch/>
        </p:blipFill>
        <p:spPr>
          <a:xfrm>
            <a:off x="3773583" y="3387021"/>
            <a:ext cx="4644834" cy="3101600"/>
          </a:xfrm>
          <a:prstGeom prst="rect">
            <a:avLst/>
          </a:prstGeom>
        </p:spPr>
      </p:pic>
      <p:sp>
        <p:nvSpPr>
          <p:cNvPr id="5" name="pole tekstowe 4">
            <a:extLst>
              <a:ext uri="{FF2B5EF4-FFF2-40B4-BE49-F238E27FC236}">
                <a16:creationId xmlns:a16="http://schemas.microsoft.com/office/drawing/2014/main" xmlns="" id="{2F77B7A8-D31B-446D-A93D-03627140DACF}"/>
              </a:ext>
            </a:extLst>
          </p:cNvPr>
          <p:cNvSpPr txBox="1"/>
          <p:nvPr/>
        </p:nvSpPr>
        <p:spPr>
          <a:xfrm>
            <a:off x="4007551" y="6488621"/>
            <a:ext cx="4176896" cy="369332"/>
          </a:xfrm>
          <a:prstGeom prst="rect">
            <a:avLst/>
          </a:prstGeom>
          <a:noFill/>
        </p:spPr>
        <p:txBody>
          <a:bodyPr wrap="square" rtlCol="0">
            <a:spAutoFit/>
          </a:bodyPr>
          <a:lstStyle/>
          <a:p>
            <a:pPr algn="ctr"/>
            <a:r>
              <a:rPr lang="pl-PL">
                <a:latin typeface="Times New Roman" panose="02020603050405020304" pitchFamily="18" charset="0"/>
                <a:cs typeface="Times New Roman" panose="02020603050405020304" pitchFamily="18" charset="0"/>
              </a:rPr>
              <a:t>Świątynia Zeusa w Dodonie</a:t>
            </a:r>
          </a:p>
        </p:txBody>
      </p:sp>
    </p:spTree>
    <p:extLst>
      <p:ext uri="{BB962C8B-B14F-4D97-AF65-F5344CB8AC3E}">
        <p14:creationId xmlns:p14="http://schemas.microsoft.com/office/powerpoint/2010/main" val="3383757581"/>
      </p:ext>
    </p:extLst>
  </p:cSld>
  <p:clrMapOvr>
    <a:masterClrMapping/>
  </p:clrMapOvr>
  <p:transition spd="slow">
    <p:cover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804BFF99-0A0F-4DA2-9B81-E323A56D0185}"/>
              </a:ext>
            </a:extLst>
          </p:cNvPr>
          <p:cNvSpPr>
            <a:spLocks noGrp="1"/>
          </p:cNvSpPr>
          <p:nvPr>
            <p:ph type="title"/>
          </p:nvPr>
        </p:nvSpPr>
        <p:spPr>
          <a:xfrm>
            <a:off x="1371600" y="685800"/>
            <a:ext cx="9601200" cy="723900"/>
          </a:xfrm>
        </p:spPr>
        <p:txBody>
          <a:bodyPr/>
          <a:lstStyle/>
          <a:p>
            <a:r>
              <a:rPr lang="pl-PL">
                <a:latin typeface="Times New Roman" panose="02020603050405020304" pitchFamily="18" charset="0"/>
                <a:cs typeface="Times New Roman" panose="02020603050405020304" pitchFamily="18" charset="0"/>
              </a:rPr>
              <a:t>Działalność </a:t>
            </a:r>
            <a:r>
              <a:rPr lang="pl-PL" noProof="1">
                <a:latin typeface="Times New Roman" panose="02020603050405020304" pitchFamily="18" charset="0"/>
                <a:cs typeface="Times New Roman" panose="02020603050405020304" pitchFamily="18" charset="0"/>
              </a:rPr>
              <a:t>narodowyzwoleńcza</a:t>
            </a:r>
            <a:endParaRPr lang="pl-PL">
              <a:latin typeface="Times New Roman" panose="02020603050405020304" pitchFamily="18" charset="0"/>
              <a:cs typeface="Times New Roman" panose="02020603050405020304" pitchFamily="18" charset="0"/>
            </a:endParaRPr>
          </a:p>
        </p:txBody>
      </p:sp>
      <p:sp>
        <p:nvSpPr>
          <p:cNvPr id="3" name="Symbol zastępczy zawartości 2">
            <a:extLst>
              <a:ext uri="{FF2B5EF4-FFF2-40B4-BE49-F238E27FC236}">
                <a16:creationId xmlns:a16="http://schemas.microsoft.com/office/drawing/2014/main" xmlns="" id="{83AE410F-D8F8-406B-8241-94C87FFCC4B3}"/>
              </a:ext>
            </a:extLst>
          </p:cNvPr>
          <p:cNvSpPr>
            <a:spLocks noGrp="1"/>
          </p:cNvSpPr>
          <p:nvPr>
            <p:ph idx="1"/>
          </p:nvPr>
        </p:nvSpPr>
        <p:spPr>
          <a:xfrm>
            <a:off x="1040921" y="1408982"/>
            <a:ext cx="10018143" cy="4472795"/>
          </a:xfrm>
        </p:spPr>
        <p:txBody>
          <a:bodyPr vert="horz" lIns="91440" tIns="45720" rIns="91440" bIns="45720" rtlCol="0" anchor="t">
            <a:normAutofit fontScale="85000" lnSpcReduction="10000"/>
          </a:bodyPr>
          <a:lstStyle/>
          <a:p>
            <a:pPr marL="383540" indent="-383540" algn="just">
              <a:buNone/>
            </a:pPr>
            <a:r>
              <a:rPr lang="pl-PL">
                <a:latin typeface="Times New Roman"/>
                <a:ea typeface="+mn-lt"/>
                <a:cs typeface="Times New Roman"/>
              </a:rPr>
              <a:t>      W 1858 roku Mineyko ukończył wileńskie liceum. Po ukończeniu studiów Zygmunt Mineyko wyjechał do Turcji, a następnie do Grecji. Jego szwagier Aleksander Tylman był bliskim krewnym rosyjskiego generała Eduarda </a:t>
            </a:r>
            <a:r>
              <a:rPr lang="pl-PL" err="1">
                <a:latin typeface="Times New Roman"/>
                <a:ea typeface="+mn-lt"/>
                <a:cs typeface="Times New Roman"/>
              </a:rPr>
              <a:t>Totleben</a:t>
            </a:r>
            <a:r>
              <a:rPr lang="pl-PL">
                <a:latin typeface="Times New Roman"/>
                <a:ea typeface="+mn-lt"/>
                <a:cs typeface="Times New Roman"/>
              </a:rPr>
              <a:t>, który pomógł Zygmuntowi wstąpić do Akademii Wojskowej w Rosji –Mikołajewskiej Akademii Sztabu Generalnego w </a:t>
            </a:r>
            <a:r>
              <a:rPr lang="pl-PL" err="1">
                <a:latin typeface="Times New Roman"/>
                <a:ea typeface="+mn-lt"/>
                <a:cs typeface="Times New Roman"/>
              </a:rPr>
              <a:t>Sankt</a:t>
            </a:r>
            <a:r>
              <a:rPr lang="pl-PL">
                <a:latin typeface="Times New Roman"/>
                <a:ea typeface="+mn-lt"/>
                <a:cs typeface="Times New Roman"/>
              </a:rPr>
              <a:t>-Petersburgu. Po przegranej wojnie krymskiej Imperium Rosyjskie zostało osłabione gospodarczo i politycznie. Na ziemiach dawnej Rzeczypospolitej Obojga Narodów rozpoczęły się zamieszki skierowane przeciwko caratowi.          W 1861 roku Mineyko wrócił w celu prowadzenia antyrosyjskiej agitacji wśród ludności polskiej                    i białoruskiej. Z powodu prześladowań przez rząd rosyjski Mineyko zmuszony był do wyjazdu do Włoch, gdzie był słuchaczem w Szkole Wojskowej w Genui. Szkoła kształciła wolontariuszy do przyszłego powstania antyrosyjskiego. Podczas powstania styczniowego Mineyko wrócił do kraju i służył                      w oddziale Mariana Langiewicza, dowodząc pododdziałem kosynierów w bitwach pod </a:t>
            </a:r>
            <a:r>
              <a:rPr lang="pl-PL" err="1">
                <a:latin typeface="Times New Roman"/>
                <a:ea typeface="+mn-lt"/>
                <a:cs typeface="Times New Roman"/>
              </a:rPr>
              <a:t>Chrobrzem</a:t>
            </a:r>
            <a:r>
              <a:rPr lang="pl-PL">
                <a:latin typeface="Times New Roman"/>
                <a:ea typeface="+mn-lt"/>
                <a:cs typeface="Times New Roman"/>
              </a:rPr>
              <a:t> i Grochowiskami. Po rozpadzie oddziału Langiewicza aresztowany przez Austriaków             i więziony w Krakowie, skąd później zbiegł. Udał się na Litwę, gdzie został naczelnikiem powiatu oszmiańskiego, organizując oddział powstańczy. Oddział ten 15 czerwca 1863 uległ rozproszeniu pod </a:t>
            </a:r>
            <a:r>
              <a:rPr lang="pl-PL" err="1">
                <a:latin typeface="Times New Roman"/>
                <a:ea typeface="+mn-lt"/>
                <a:cs typeface="Times New Roman"/>
              </a:rPr>
              <a:t>Rosoliszkami</a:t>
            </a:r>
            <a:r>
              <a:rPr lang="pl-PL">
                <a:latin typeface="Times New Roman"/>
                <a:ea typeface="+mn-lt"/>
                <a:cs typeface="Times New Roman"/>
              </a:rPr>
              <a:t>. Mineyko został ujęty i wydany władzom rosyjskim przez miejscowych chłopów. Został przez Rosjan skazany na śmierć. Udało mu się uniknąć kary śmierci dzięki łapówkom wręczonym rosyjskim urzędnikom po sprzedaży majątków rodzinnych. Wyrok został zamieniony na 12 lat ciężkich robót na Syberii. W drodze na zesłanie spotkał francuskich więźniów – uczestników powstania styczniowego wspierających polskie ruchy wolnościowe. Zapamiętał ich nazwiska, aby później przekazać je władzom francuskim.</a:t>
            </a:r>
            <a:endParaRPr lang="pl-PL">
              <a:latin typeface="Times New Roman"/>
              <a:cs typeface="Times New Roman"/>
            </a:endParaRPr>
          </a:p>
          <a:p>
            <a:pPr marL="0" indent="0">
              <a:buNone/>
            </a:pPr>
            <a:endParaRPr lang="pl-P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3621356"/>
      </p:ext>
    </p:extLst>
  </p:cSld>
  <p:clrMapOvr>
    <a:masterClrMapping/>
  </p:clrMapOvr>
  <p:transition spd="slow">
    <p:cover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6EB31F2D-D4B8-4B42-80C9-E54C9D61B5E3}"/>
              </a:ext>
            </a:extLst>
          </p:cNvPr>
          <p:cNvSpPr>
            <a:spLocks noGrp="1"/>
          </p:cNvSpPr>
          <p:nvPr>
            <p:ph type="title"/>
          </p:nvPr>
        </p:nvSpPr>
        <p:spPr/>
        <p:txBody>
          <a:bodyPr/>
          <a:lstStyle/>
          <a:p>
            <a:endParaRPr lang="pl-PL"/>
          </a:p>
        </p:txBody>
      </p:sp>
      <p:sp>
        <p:nvSpPr>
          <p:cNvPr id="3" name="Symbol zastępczy zawartości 2">
            <a:extLst>
              <a:ext uri="{FF2B5EF4-FFF2-40B4-BE49-F238E27FC236}">
                <a16:creationId xmlns:a16="http://schemas.microsoft.com/office/drawing/2014/main" xmlns="" id="{C1A1496E-BD7A-4070-8FFC-BE665A2F6502}"/>
              </a:ext>
            </a:extLst>
          </p:cNvPr>
          <p:cNvSpPr>
            <a:spLocks noGrp="1"/>
          </p:cNvSpPr>
          <p:nvPr>
            <p:ph idx="1"/>
          </p:nvPr>
        </p:nvSpPr>
        <p:spPr/>
        <p:txBody>
          <a:bodyPr/>
          <a:lstStyle/>
          <a:p>
            <a:endParaRPr lang="pl-PL"/>
          </a:p>
        </p:txBody>
      </p:sp>
      <p:pic>
        <p:nvPicPr>
          <p:cNvPr id="4" name="Obraz 3">
            <a:extLst>
              <a:ext uri="{FF2B5EF4-FFF2-40B4-BE49-F238E27FC236}">
                <a16:creationId xmlns:a16="http://schemas.microsoft.com/office/drawing/2014/main" xmlns="" id="{031B6CF7-F40E-45B6-BBD0-F99BB301B7E9}"/>
              </a:ext>
            </a:extLst>
          </p:cNvPr>
          <p:cNvPicPr>
            <a:picLocks noChangeAspect="1"/>
          </p:cNvPicPr>
          <p:nvPr/>
        </p:nvPicPr>
        <p:blipFill>
          <a:blip r:embed="rId2"/>
          <a:stretch>
            <a:fillRect/>
          </a:stretch>
        </p:blipFill>
        <p:spPr>
          <a:xfrm>
            <a:off x="1371601" y="59031"/>
            <a:ext cx="9601199" cy="6385982"/>
          </a:xfrm>
          <a:prstGeom prst="rect">
            <a:avLst/>
          </a:prstGeom>
        </p:spPr>
      </p:pic>
      <p:sp>
        <p:nvSpPr>
          <p:cNvPr id="5" name="pole tekstowe 4">
            <a:extLst>
              <a:ext uri="{FF2B5EF4-FFF2-40B4-BE49-F238E27FC236}">
                <a16:creationId xmlns:a16="http://schemas.microsoft.com/office/drawing/2014/main" xmlns="" id="{E979281E-877B-4DD4-8486-175B8B89867A}"/>
              </a:ext>
            </a:extLst>
          </p:cNvPr>
          <p:cNvSpPr txBox="1"/>
          <p:nvPr/>
        </p:nvSpPr>
        <p:spPr>
          <a:xfrm>
            <a:off x="1371600" y="6445013"/>
            <a:ext cx="9601199" cy="369332"/>
          </a:xfrm>
          <a:prstGeom prst="rect">
            <a:avLst/>
          </a:prstGeom>
          <a:noFill/>
        </p:spPr>
        <p:txBody>
          <a:bodyPr wrap="square" rtlCol="0">
            <a:spAutoFit/>
          </a:bodyPr>
          <a:lstStyle/>
          <a:p>
            <a:pPr algn="ctr"/>
            <a:r>
              <a:rPr lang="pl-PL" dirty="0">
                <a:latin typeface="Times New Roman" panose="02020603050405020304" pitchFamily="18" charset="0"/>
                <a:cs typeface="Times New Roman" panose="02020603050405020304" pitchFamily="18" charset="0"/>
              </a:rPr>
              <a:t>Bitwa pod Grochowiskami</a:t>
            </a:r>
          </a:p>
        </p:txBody>
      </p:sp>
    </p:spTree>
    <p:extLst>
      <p:ext uri="{BB962C8B-B14F-4D97-AF65-F5344CB8AC3E}">
        <p14:creationId xmlns:p14="http://schemas.microsoft.com/office/powerpoint/2010/main" val="1812206653"/>
      </p:ext>
    </p:extLst>
  </p:cSld>
  <p:clrMapOvr>
    <a:masterClrMapping/>
  </p:clrMapOvr>
  <p:transition spd="slow">
    <p:cover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BD78DDF8-AA39-4BD4-8C16-71FF6383B52A}"/>
              </a:ext>
            </a:extLst>
          </p:cNvPr>
          <p:cNvSpPr>
            <a:spLocks noGrp="1"/>
          </p:cNvSpPr>
          <p:nvPr>
            <p:ph type="title"/>
          </p:nvPr>
        </p:nvSpPr>
        <p:spPr/>
        <p:txBody>
          <a:bodyPr/>
          <a:lstStyle/>
          <a:p>
            <a:endParaRPr lang="pl-PL"/>
          </a:p>
        </p:txBody>
      </p:sp>
      <p:sp>
        <p:nvSpPr>
          <p:cNvPr id="3" name="Symbol zastępczy zawartości 2">
            <a:extLst>
              <a:ext uri="{FF2B5EF4-FFF2-40B4-BE49-F238E27FC236}">
                <a16:creationId xmlns:a16="http://schemas.microsoft.com/office/drawing/2014/main" xmlns="" id="{B9AC72C0-8908-4AEE-8AF2-A4FD64CAA489}"/>
              </a:ext>
            </a:extLst>
          </p:cNvPr>
          <p:cNvSpPr>
            <a:spLocks noGrp="1"/>
          </p:cNvSpPr>
          <p:nvPr>
            <p:ph idx="1"/>
          </p:nvPr>
        </p:nvSpPr>
        <p:spPr/>
        <p:txBody>
          <a:bodyPr/>
          <a:lstStyle/>
          <a:p>
            <a:endParaRPr lang="pl-PL"/>
          </a:p>
        </p:txBody>
      </p:sp>
      <p:pic>
        <p:nvPicPr>
          <p:cNvPr id="4" name="Obraz 3">
            <a:extLst>
              <a:ext uri="{FF2B5EF4-FFF2-40B4-BE49-F238E27FC236}">
                <a16:creationId xmlns:a16="http://schemas.microsoft.com/office/drawing/2014/main" xmlns="" id="{07D8F2B1-0BF8-4215-A86C-03E8B3E31A39}"/>
              </a:ext>
            </a:extLst>
          </p:cNvPr>
          <p:cNvPicPr>
            <a:picLocks noChangeAspect="1"/>
          </p:cNvPicPr>
          <p:nvPr/>
        </p:nvPicPr>
        <p:blipFill>
          <a:blip r:embed="rId2"/>
          <a:stretch>
            <a:fillRect/>
          </a:stretch>
        </p:blipFill>
        <p:spPr>
          <a:xfrm>
            <a:off x="1371600" y="237347"/>
            <a:ext cx="9446791" cy="5630053"/>
          </a:xfrm>
          <a:prstGeom prst="rect">
            <a:avLst/>
          </a:prstGeom>
        </p:spPr>
      </p:pic>
      <p:sp>
        <p:nvSpPr>
          <p:cNvPr id="6" name="Symbol zastępczy zawartości 2">
            <a:extLst>
              <a:ext uri="{FF2B5EF4-FFF2-40B4-BE49-F238E27FC236}">
                <a16:creationId xmlns:a16="http://schemas.microsoft.com/office/drawing/2014/main" xmlns="" id="{1D845621-0CC7-4CAA-9CE6-507B5C85743F}"/>
              </a:ext>
            </a:extLst>
          </p:cNvPr>
          <p:cNvSpPr txBox="1">
            <a:spLocks/>
          </p:cNvSpPr>
          <p:nvPr/>
        </p:nvSpPr>
        <p:spPr>
          <a:xfrm>
            <a:off x="1371600" y="5867400"/>
            <a:ext cx="9446791" cy="990600"/>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gn="ctr">
              <a:buFont typeface="Franklin Gothic Book" panose="020B0503020102020204" pitchFamily="34" charset="0"/>
              <a:buNone/>
            </a:pPr>
            <a:r>
              <a:rPr lang="pl-PL" sz="1800">
                <a:latin typeface="Times New Roman" panose="02020603050405020304" pitchFamily="18" charset="0"/>
                <a:ea typeface="Calibri" panose="020F0502020204030204" pitchFamily="34" charset="0"/>
              </a:rPr>
              <a:t>Od 1871 r. przebywał w Turcji</a:t>
            </a:r>
            <a:r>
              <a:rPr lang="pl-PL" sz="1800">
                <a:effectLst/>
                <a:latin typeface="Times New Roman" panose="02020603050405020304" pitchFamily="18" charset="0"/>
                <a:ea typeface="Calibri" panose="020F0502020204030204" pitchFamily="34" charset="0"/>
              </a:rPr>
              <a:t>, gdzie przez dwadzieścia lat pracował jako inżynier komunikacji budując koleje, twierdze, drogi strategiczne.</a:t>
            </a:r>
            <a:endParaRPr lang="pl-P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1322334"/>
      </p:ext>
    </p:extLst>
  </p:cSld>
  <p:clrMapOvr>
    <a:masterClrMapping/>
  </p:clrMapOvr>
  <p:transition spd="slow">
    <p:cover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4">
            <a:extLst>
              <a:ext uri="{FF2B5EF4-FFF2-40B4-BE49-F238E27FC236}">
                <a16:creationId xmlns:a16="http://schemas.microsoft.com/office/drawing/2014/main" xmlns="" id="{3ED0A27C-C9AF-4CF4-ACDB-12EED8005A6F}"/>
              </a:ext>
            </a:extLst>
          </p:cNvPr>
          <p:cNvPicPr>
            <a:picLocks noGrp="1" noChangeAspect="1"/>
          </p:cNvPicPr>
          <p:nvPr>
            <p:ph idx="1"/>
          </p:nvPr>
        </p:nvPicPr>
        <p:blipFill>
          <a:blip r:embed="rId2"/>
          <a:stretch>
            <a:fillRect/>
          </a:stretch>
        </p:blipFill>
        <p:spPr>
          <a:xfrm>
            <a:off x="1502074" y="100641"/>
            <a:ext cx="2036553" cy="1050986"/>
          </a:xfrm>
          <a:prstGeom prst="ellipse">
            <a:avLst/>
          </a:prstGeom>
          <a:ln>
            <a:noFill/>
          </a:ln>
          <a:effectLst>
            <a:softEdge rad="112500"/>
          </a:effectLst>
        </p:spPr>
      </p:pic>
      <p:sp>
        <p:nvSpPr>
          <p:cNvPr id="2" name="Tytuł 1">
            <a:extLst>
              <a:ext uri="{FF2B5EF4-FFF2-40B4-BE49-F238E27FC236}">
                <a16:creationId xmlns:a16="http://schemas.microsoft.com/office/drawing/2014/main" xmlns="" id="{0CD19205-D7D5-4B7B-8A28-76715B149D8F}"/>
              </a:ext>
            </a:extLst>
          </p:cNvPr>
          <p:cNvSpPr>
            <a:spLocks noGrp="1"/>
          </p:cNvSpPr>
          <p:nvPr>
            <p:ph type="title"/>
          </p:nvPr>
        </p:nvSpPr>
        <p:spPr>
          <a:xfrm>
            <a:off x="1429109" y="326366"/>
            <a:ext cx="9601200" cy="882051"/>
          </a:xfrm>
        </p:spPr>
        <p:txBody>
          <a:bodyPr/>
          <a:lstStyle/>
          <a:p>
            <a:r>
              <a:rPr lang="pl-PL">
                <a:solidFill>
                  <a:srgbClr val="002060"/>
                </a:solidFill>
                <a:latin typeface="Times New Roman" panose="02020603050405020304" pitchFamily="18" charset="0"/>
                <a:cs typeface="Times New Roman" panose="02020603050405020304" pitchFamily="18" charset="0"/>
              </a:rPr>
              <a:t>W Grecji</a:t>
            </a:r>
          </a:p>
        </p:txBody>
      </p:sp>
      <p:sp>
        <p:nvSpPr>
          <p:cNvPr id="5" name="pole tekstowe 4">
            <a:extLst>
              <a:ext uri="{FF2B5EF4-FFF2-40B4-BE49-F238E27FC236}">
                <a16:creationId xmlns:a16="http://schemas.microsoft.com/office/drawing/2014/main" xmlns="" id="{98ADC5F3-D896-420D-9D03-87688BD64F89}"/>
              </a:ext>
            </a:extLst>
          </p:cNvPr>
          <p:cNvSpPr txBox="1"/>
          <p:nvPr/>
        </p:nvSpPr>
        <p:spPr>
          <a:xfrm>
            <a:off x="1503872" y="1144438"/>
            <a:ext cx="8637916"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pl-PL">
                <a:latin typeface="Times New Roman" panose="02020603050405020304" pitchFamily="18" charset="0"/>
                <a:ea typeface="+mn-lt"/>
                <a:cs typeface="Times New Roman" panose="02020603050405020304" pitchFamily="18" charset="0"/>
              </a:rPr>
              <a:t>W Grecji Mineyko został mianowany naczelnym inżynierem prowincji Epiru i Tesalii.       W 1878 roku dokonał sensacyjnego odkrycia archeologicznego. Jego wyprawa znalazła ślady świątyni Zeusa w Dodonie. Naukowiec stworzył mapę topograficzną i etnologiczną Epiru, napisał wiele prac naukowych na temat historii i kultury Grecji. W 1880 roku ożenił się z Prozerpiną </a:t>
            </a:r>
            <a:r>
              <a:rPr lang="pl-PL" err="1">
                <a:latin typeface="Times New Roman" panose="02020603050405020304" pitchFamily="18" charset="0"/>
                <a:ea typeface="+mn-lt"/>
                <a:cs typeface="Times New Roman" panose="02020603050405020304" pitchFamily="18" charset="0"/>
              </a:rPr>
              <a:t>Manarys</a:t>
            </a:r>
            <a:r>
              <a:rPr lang="pl-PL">
                <a:latin typeface="Times New Roman" panose="02020603050405020304" pitchFamily="18" charset="0"/>
                <a:ea typeface="+mn-lt"/>
                <a:cs typeface="Times New Roman" panose="02020603050405020304" pitchFamily="18" charset="0"/>
              </a:rPr>
              <a:t> – córką dyrektora liceum w </a:t>
            </a:r>
            <a:r>
              <a:rPr lang="pl-PL" err="1">
                <a:latin typeface="Times New Roman" panose="02020603050405020304" pitchFamily="18" charset="0"/>
                <a:ea typeface="+mn-lt"/>
                <a:cs typeface="Times New Roman" panose="02020603050405020304" pitchFamily="18" charset="0"/>
              </a:rPr>
              <a:t>Jáninie</a:t>
            </a:r>
            <a:r>
              <a:rPr lang="pl-PL">
                <a:latin typeface="Times New Roman" panose="02020603050405020304" pitchFamily="18" charset="0"/>
                <a:ea typeface="+mn-lt"/>
                <a:cs typeface="Times New Roman" panose="02020603050405020304" pitchFamily="18" charset="0"/>
              </a:rPr>
              <a:t> (Grecja). W 1891 roku ich rodzina osiedliła się w Atenach. Mineyko został mianowany głównym inżynierem Ministerstwa Robót Publicznych Grecji. Był również członkiem Komitetu Wykonawczego na Krecie, a w 1897 roku został szefem sekcji topograficznej Sztabu Generalnego armii greckiej. Brał udział w rekonstrukcji i w renowacji antycznych obiektów olimpijskich,        w tym Stadionu Panathinaikos (Kalimarmaro) goszczącego pierwsze nowożytne Igrzyska Olimpijskie w 1896 roku. Podczas igrzysk Mineyko pisał sprawozdania ze stadionu olimpijskiego do polskiej gazety „Czas”. W polskich czasopismach wydawanych                 w Krakowie i we Lwowie publikował listy, przedstawiając problemy greckiej polityki dotyczące konfliktów etnicznych z </a:t>
            </a:r>
            <a:r>
              <a:rPr lang="pl-PL" err="1">
                <a:latin typeface="Times New Roman" panose="02020603050405020304" pitchFamily="18" charset="0"/>
                <a:ea typeface="+mn-lt"/>
                <a:cs typeface="Times New Roman" panose="02020603050405020304" pitchFamily="18" charset="0"/>
              </a:rPr>
              <a:t>progreckiego</a:t>
            </a:r>
            <a:r>
              <a:rPr lang="pl-PL">
                <a:latin typeface="Times New Roman" panose="02020603050405020304" pitchFamily="18" charset="0"/>
                <a:ea typeface="+mn-lt"/>
                <a:cs typeface="Times New Roman" panose="02020603050405020304" pitchFamily="18" charset="0"/>
              </a:rPr>
              <a:t> punktu widzenia. Mineyko wziął udział w wojnie grecko-tureckiej w 1897 roku. Podczas I wojny bałkańskiej, jego plany strategiczne były kluczowe w osiągnięciu przez Greków kilku znaczących zwycięstw. Pracował jako główny inżynier w Ministerstwie Robót Publicznych do sierpnia 1917 roku, kiedy to dostał zawału serca. Choroba spowodowała dymisję. Zygmunt Mineyko zmarł 27 grudnia 1925 roku.</a:t>
            </a:r>
            <a:endParaRPr lang="pl-P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3474260"/>
      </p:ext>
    </p:extLst>
  </p:cSld>
  <p:clrMapOvr>
    <a:masterClrMapping/>
  </p:clrMapOvr>
  <p:transition spd="slow">
    <p:cover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637F548F-A7B7-4A85-94C4-CA1A8A2D2147}"/>
              </a:ext>
            </a:extLst>
          </p:cNvPr>
          <p:cNvSpPr>
            <a:spLocks noGrp="1"/>
          </p:cNvSpPr>
          <p:nvPr>
            <p:ph type="title"/>
          </p:nvPr>
        </p:nvSpPr>
        <p:spPr/>
        <p:txBody>
          <a:bodyPr/>
          <a:lstStyle/>
          <a:p>
            <a:endParaRPr lang="pl-PL"/>
          </a:p>
        </p:txBody>
      </p:sp>
      <p:sp>
        <p:nvSpPr>
          <p:cNvPr id="3" name="Symbol zastępczy zawartości 2">
            <a:extLst>
              <a:ext uri="{FF2B5EF4-FFF2-40B4-BE49-F238E27FC236}">
                <a16:creationId xmlns:a16="http://schemas.microsoft.com/office/drawing/2014/main" xmlns="" id="{D6845415-F8E1-4E82-B423-91416A4DE07D}"/>
              </a:ext>
            </a:extLst>
          </p:cNvPr>
          <p:cNvSpPr>
            <a:spLocks noGrp="1"/>
          </p:cNvSpPr>
          <p:nvPr>
            <p:ph idx="1"/>
          </p:nvPr>
        </p:nvSpPr>
        <p:spPr/>
        <p:txBody>
          <a:bodyPr/>
          <a:lstStyle/>
          <a:p>
            <a:endParaRPr lang="pl-PL"/>
          </a:p>
        </p:txBody>
      </p:sp>
      <p:pic>
        <p:nvPicPr>
          <p:cNvPr id="4" name="Obraz 3">
            <a:extLst>
              <a:ext uri="{FF2B5EF4-FFF2-40B4-BE49-F238E27FC236}">
                <a16:creationId xmlns:a16="http://schemas.microsoft.com/office/drawing/2014/main" xmlns="" id="{54B4A0E2-CB5D-45FF-94FD-0918E8D601D7}"/>
              </a:ext>
            </a:extLst>
          </p:cNvPr>
          <p:cNvPicPr>
            <a:picLocks noChangeAspect="1"/>
          </p:cNvPicPr>
          <p:nvPr/>
        </p:nvPicPr>
        <p:blipFill>
          <a:blip r:embed="rId2"/>
          <a:stretch>
            <a:fillRect/>
          </a:stretch>
        </p:blipFill>
        <p:spPr>
          <a:xfrm>
            <a:off x="1349320" y="159434"/>
            <a:ext cx="9493360" cy="5908778"/>
          </a:xfrm>
          <a:prstGeom prst="rect">
            <a:avLst/>
          </a:prstGeom>
        </p:spPr>
      </p:pic>
      <p:sp>
        <p:nvSpPr>
          <p:cNvPr id="6" name="pole tekstowe 5">
            <a:extLst>
              <a:ext uri="{FF2B5EF4-FFF2-40B4-BE49-F238E27FC236}">
                <a16:creationId xmlns:a16="http://schemas.microsoft.com/office/drawing/2014/main" xmlns="" id="{8DB7CFCE-0399-4B4F-B80B-B446992D34BD}"/>
              </a:ext>
            </a:extLst>
          </p:cNvPr>
          <p:cNvSpPr txBox="1"/>
          <p:nvPr/>
        </p:nvSpPr>
        <p:spPr>
          <a:xfrm>
            <a:off x="1349320" y="6068212"/>
            <a:ext cx="9493360" cy="369332"/>
          </a:xfrm>
          <a:prstGeom prst="rect">
            <a:avLst/>
          </a:prstGeom>
          <a:noFill/>
        </p:spPr>
        <p:txBody>
          <a:bodyPr wrap="square" rtlCol="0">
            <a:spAutoFit/>
          </a:bodyPr>
          <a:lstStyle/>
          <a:p>
            <a:pPr algn="ctr"/>
            <a:r>
              <a:rPr lang="pl-PL">
                <a:latin typeface="Times New Roman" panose="02020603050405020304" pitchFamily="18" charset="0"/>
                <a:cs typeface="Times New Roman" panose="02020603050405020304" pitchFamily="18" charset="0"/>
              </a:rPr>
              <a:t>Plac w centrum </a:t>
            </a:r>
            <a:r>
              <a:rPr lang="pl-PL" err="1">
                <a:latin typeface="Times New Roman" panose="02020603050405020304" pitchFamily="18" charset="0"/>
                <a:cs typeface="Times New Roman" panose="02020603050405020304" pitchFamily="18" charset="0"/>
              </a:rPr>
              <a:t>J</a:t>
            </a:r>
            <a:r>
              <a:rPr lang="pl-PL" err="1">
                <a:latin typeface="Times New Roman" panose="02020603050405020304" pitchFamily="18" charset="0"/>
                <a:ea typeface="+mn-lt"/>
                <a:cs typeface="Times New Roman" panose="02020603050405020304" pitchFamily="18" charset="0"/>
              </a:rPr>
              <a:t>á</a:t>
            </a:r>
            <a:r>
              <a:rPr lang="pl-PL" err="1">
                <a:latin typeface="Times New Roman" panose="02020603050405020304" pitchFamily="18" charset="0"/>
                <a:cs typeface="Times New Roman" panose="02020603050405020304" pitchFamily="18" charset="0"/>
              </a:rPr>
              <a:t>niny</a:t>
            </a:r>
            <a:endParaRPr lang="pl-P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0466104"/>
      </p:ext>
    </p:extLst>
  </p:cSld>
  <p:clrMapOvr>
    <a:masterClrMapping/>
  </p:clrMapOvr>
  <p:transition spd="slow">
    <p:cover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9FBA0E78-D7C5-48E0-B84B-3F5CD922D902}"/>
              </a:ext>
            </a:extLst>
          </p:cNvPr>
          <p:cNvSpPr>
            <a:spLocks noGrp="1"/>
          </p:cNvSpPr>
          <p:nvPr>
            <p:ph type="title"/>
          </p:nvPr>
        </p:nvSpPr>
        <p:spPr/>
        <p:txBody>
          <a:bodyPr/>
          <a:lstStyle/>
          <a:p>
            <a:endParaRPr lang="pl-PL" dirty="0"/>
          </a:p>
        </p:txBody>
      </p:sp>
      <p:sp>
        <p:nvSpPr>
          <p:cNvPr id="3" name="Symbol zastępczy zawartości 2">
            <a:extLst>
              <a:ext uri="{FF2B5EF4-FFF2-40B4-BE49-F238E27FC236}">
                <a16:creationId xmlns:a16="http://schemas.microsoft.com/office/drawing/2014/main" xmlns="" id="{A0549D27-02DB-4722-8673-4A7315E6CA04}"/>
              </a:ext>
            </a:extLst>
          </p:cNvPr>
          <p:cNvSpPr>
            <a:spLocks noGrp="1"/>
          </p:cNvSpPr>
          <p:nvPr>
            <p:ph idx="1"/>
          </p:nvPr>
        </p:nvSpPr>
        <p:spPr>
          <a:xfrm>
            <a:off x="1984168" y="6270633"/>
            <a:ext cx="8376063" cy="587367"/>
          </a:xfrm>
        </p:spPr>
        <p:txBody>
          <a:bodyPr/>
          <a:lstStyle/>
          <a:p>
            <a:pPr marL="0" indent="0" algn="ctr">
              <a:buNone/>
            </a:pPr>
            <a:r>
              <a:rPr lang="pl-PL" dirty="0" err="1">
                <a:latin typeface="Times New Roman" panose="02020603050405020304" pitchFamily="18" charset="0"/>
                <a:cs typeface="Times New Roman" panose="02020603050405020304" pitchFamily="18" charset="0"/>
              </a:rPr>
              <a:t>Kalimarmaro</a:t>
            </a:r>
            <a:r>
              <a:rPr lang="pl-PL" dirty="0">
                <a:latin typeface="Times New Roman" panose="02020603050405020304" pitchFamily="18" charset="0"/>
                <a:cs typeface="Times New Roman" panose="02020603050405020304" pitchFamily="18" charset="0"/>
              </a:rPr>
              <a:t> (stadion </a:t>
            </a:r>
            <a:r>
              <a:rPr lang="pl-PL" dirty="0" err="1">
                <a:latin typeface="Times New Roman" panose="02020603050405020304" pitchFamily="18" charset="0"/>
                <a:cs typeface="Times New Roman" panose="02020603050405020304" pitchFamily="18" charset="0"/>
              </a:rPr>
              <a:t>Panathinaikosu</a:t>
            </a:r>
            <a:r>
              <a:rPr lang="pl-PL" dirty="0">
                <a:latin typeface="Times New Roman" panose="02020603050405020304" pitchFamily="18" charset="0"/>
                <a:cs typeface="Times New Roman" panose="02020603050405020304" pitchFamily="18" charset="0"/>
              </a:rPr>
              <a:t>)</a:t>
            </a:r>
          </a:p>
        </p:txBody>
      </p:sp>
      <p:pic>
        <p:nvPicPr>
          <p:cNvPr id="4" name="Obraz 3">
            <a:extLst>
              <a:ext uri="{FF2B5EF4-FFF2-40B4-BE49-F238E27FC236}">
                <a16:creationId xmlns:a16="http://schemas.microsoft.com/office/drawing/2014/main" xmlns="" id="{FA8B9D33-16B5-4D36-8B58-66F331576424}"/>
              </a:ext>
            </a:extLst>
          </p:cNvPr>
          <p:cNvPicPr>
            <a:picLocks noChangeAspect="1"/>
          </p:cNvPicPr>
          <p:nvPr/>
        </p:nvPicPr>
        <p:blipFill>
          <a:blip r:embed="rId2"/>
          <a:stretch>
            <a:fillRect/>
          </a:stretch>
        </p:blipFill>
        <p:spPr>
          <a:xfrm>
            <a:off x="1984168" y="121650"/>
            <a:ext cx="8376063" cy="6148983"/>
          </a:xfrm>
          <a:prstGeom prst="rect">
            <a:avLst/>
          </a:prstGeom>
        </p:spPr>
      </p:pic>
    </p:spTree>
    <p:extLst>
      <p:ext uri="{BB962C8B-B14F-4D97-AF65-F5344CB8AC3E}">
        <p14:creationId xmlns:p14="http://schemas.microsoft.com/office/powerpoint/2010/main" val="799383431"/>
      </p:ext>
    </p:extLst>
  </p:cSld>
  <p:clrMapOvr>
    <a:masterClrMapping/>
  </p:clrMapOvr>
  <p:transition spd="slow">
    <p:cover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az 5">
            <a:extLst>
              <a:ext uri="{FF2B5EF4-FFF2-40B4-BE49-F238E27FC236}">
                <a16:creationId xmlns:a16="http://schemas.microsoft.com/office/drawing/2014/main" xmlns="" id="{7C584E1A-C8F6-47F4-8EE8-4A7D7EB87259}"/>
              </a:ext>
            </a:extLst>
          </p:cNvPr>
          <p:cNvPicPr>
            <a:picLocks noChangeAspect="1"/>
          </p:cNvPicPr>
          <p:nvPr/>
        </p:nvPicPr>
        <p:blipFill>
          <a:blip r:embed="rId2"/>
          <a:stretch>
            <a:fillRect/>
          </a:stretch>
        </p:blipFill>
        <p:spPr>
          <a:xfrm>
            <a:off x="1378879" y="-44837"/>
            <a:ext cx="2691261" cy="1182357"/>
          </a:xfrm>
          <a:prstGeom prst="ellipse">
            <a:avLst/>
          </a:prstGeom>
          <a:ln>
            <a:noFill/>
          </a:ln>
          <a:effectLst>
            <a:softEdge rad="112500"/>
          </a:effectLst>
        </p:spPr>
      </p:pic>
      <p:sp>
        <p:nvSpPr>
          <p:cNvPr id="2" name="Tytuł 1">
            <a:extLst>
              <a:ext uri="{FF2B5EF4-FFF2-40B4-BE49-F238E27FC236}">
                <a16:creationId xmlns:a16="http://schemas.microsoft.com/office/drawing/2014/main" xmlns="" id="{EEA6C2E6-7A69-4686-979B-DF32F020BA6C}"/>
              </a:ext>
            </a:extLst>
          </p:cNvPr>
          <p:cNvSpPr>
            <a:spLocks noGrp="1"/>
          </p:cNvSpPr>
          <p:nvPr>
            <p:ph type="title"/>
          </p:nvPr>
        </p:nvSpPr>
        <p:spPr>
          <a:xfrm>
            <a:off x="1371600" y="225725"/>
            <a:ext cx="9601200" cy="910806"/>
          </a:xfrm>
        </p:spPr>
        <p:txBody>
          <a:bodyPr/>
          <a:lstStyle/>
          <a:p>
            <a:r>
              <a:rPr lang="pl-PL">
                <a:latin typeface="Times New Roman" panose="02020603050405020304" pitchFamily="18" charset="0"/>
                <a:cs typeface="Times New Roman" panose="02020603050405020304" pitchFamily="18" charset="0"/>
              </a:rPr>
              <a:t>We Francji</a:t>
            </a:r>
          </a:p>
        </p:txBody>
      </p:sp>
      <p:sp>
        <p:nvSpPr>
          <p:cNvPr id="3" name="Symbol zastępczy zawartości 2">
            <a:extLst>
              <a:ext uri="{FF2B5EF4-FFF2-40B4-BE49-F238E27FC236}">
                <a16:creationId xmlns:a16="http://schemas.microsoft.com/office/drawing/2014/main" xmlns="" id="{14F58C74-8424-44F1-BEA7-0788C0B01F3E}"/>
              </a:ext>
            </a:extLst>
          </p:cNvPr>
          <p:cNvSpPr>
            <a:spLocks noGrp="1"/>
          </p:cNvSpPr>
          <p:nvPr>
            <p:ph idx="1"/>
          </p:nvPr>
        </p:nvSpPr>
        <p:spPr>
          <a:xfrm>
            <a:off x="1299713" y="1135812"/>
            <a:ext cx="9601200" cy="3293853"/>
          </a:xfrm>
        </p:spPr>
        <p:txBody>
          <a:bodyPr vert="horz" lIns="91440" tIns="45720" rIns="91440" bIns="45720" rtlCol="0" anchor="t">
            <a:normAutofit/>
          </a:bodyPr>
          <a:lstStyle/>
          <a:p>
            <a:pPr marL="0" indent="0" algn="just">
              <a:buNone/>
            </a:pPr>
            <a:r>
              <a:rPr lang="pl-PL">
                <a:latin typeface="Times New Roman" panose="02020603050405020304" pitchFamily="18" charset="0"/>
                <a:ea typeface="+mn-lt"/>
                <a:cs typeface="Times New Roman" panose="02020603050405020304" pitchFamily="18" charset="0"/>
              </a:rPr>
              <a:t>W 1865 roku Mineyce udało się uciec z syberyjskiego wygnania. Opuścił Imperium Rosyjskie na angielskim statku pod fałszywym nazwiskiem hrabiego </a:t>
            </a:r>
            <a:r>
              <a:rPr lang="pl-PL" err="1">
                <a:latin typeface="Times New Roman" panose="02020603050405020304" pitchFamily="18" charset="0"/>
                <a:ea typeface="+mn-lt"/>
                <a:cs typeface="Times New Roman" panose="02020603050405020304" pitchFamily="18" charset="0"/>
              </a:rPr>
              <a:t>Meberthe</a:t>
            </a:r>
            <a:r>
              <a:rPr lang="pl-PL">
                <a:latin typeface="Times New Roman" panose="02020603050405020304" pitchFamily="18" charset="0"/>
                <a:ea typeface="+mn-lt"/>
                <a:cs typeface="Times New Roman" panose="02020603050405020304" pitchFamily="18" charset="0"/>
              </a:rPr>
              <a:t>. W Paryżu poprosił o audiencję u Napoleona III, aby poinformować go o francuskich oficerach, uczestnikach powstania styczniowego, których spotkał na Syberii. Kiedy w 1868 roku Aleksander II odwiedził Francję, cesarz poruszył temat francuskich zesłańców. Rosyjski monarcha nie mógł zaprzeczyć liście konkretnych nazwisk. Więźniowie wkrótce zostali uwolnieni. Francuski rząd w podzięce zapewnił Mineyce możliwość dalszej edukacji w elitarnej </a:t>
            </a:r>
            <a:r>
              <a:rPr lang="pl-PL" err="1">
                <a:latin typeface="Times New Roman" panose="02020603050405020304" pitchFamily="18" charset="0"/>
                <a:ea typeface="+mn-lt"/>
                <a:cs typeface="Times New Roman" panose="02020603050405020304" pitchFamily="18" charset="0"/>
              </a:rPr>
              <a:t>École</a:t>
            </a:r>
            <a:r>
              <a:rPr lang="pl-PL">
                <a:latin typeface="Times New Roman" panose="02020603050405020304" pitchFamily="18" charset="0"/>
                <a:ea typeface="+mn-lt"/>
                <a:cs typeface="Times New Roman" panose="02020603050405020304" pitchFamily="18" charset="0"/>
              </a:rPr>
              <a:t> </a:t>
            </a:r>
            <a:r>
              <a:rPr lang="pl-PL" err="1">
                <a:latin typeface="Times New Roman" panose="02020603050405020304" pitchFamily="18" charset="0"/>
                <a:ea typeface="+mn-lt"/>
                <a:cs typeface="Times New Roman" panose="02020603050405020304" pitchFamily="18" charset="0"/>
              </a:rPr>
              <a:t>Militaire</a:t>
            </a:r>
            <a:r>
              <a:rPr lang="pl-PL">
                <a:latin typeface="Times New Roman" panose="02020603050405020304" pitchFamily="18" charset="0"/>
                <a:ea typeface="+mn-lt"/>
                <a:cs typeface="Times New Roman" panose="02020603050405020304" pitchFamily="18" charset="0"/>
              </a:rPr>
              <a:t> w Paryżu. Po ukończeniu studiów na wydziale inżynierii lądowej i wodnej Mineyko prowadził budowę linii kolejowych, mostów i kanałów w Bułgarii, Turcji i Grecji. W 1870 roku walczył we Francji w wojnie francusko-pruskiej.</a:t>
            </a:r>
            <a:endParaRPr lang="pl-PL">
              <a:latin typeface="Times New Roman" panose="02020603050405020304" pitchFamily="18" charset="0"/>
              <a:cs typeface="Times New Roman" panose="02020603050405020304" pitchFamily="18" charset="0"/>
            </a:endParaRPr>
          </a:p>
        </p:txBody>
      </p:sp>
      <p:pic>
        <p:nvPicPr>
          <p:cNvPr id="4" name="Obraz 4">
            <a:extLst>
              <a:ext uri="{FF2B5EF4-FFF2-40B4-BE49-F238E27FC236}">
                <a16:creationId xmlns:a16="http://schemas.microsoft.com/office/drawing/2014/main" xmlns="" id="{4D0223F1-8773-43FD-B39A-817A04F5A149}"/>
              </a:ext>
            </a:extLst>
          </p:cNvPr>
          <p:cNvPicPr>
            <a:picLocks noChangeAspect="1"/>
          </p:cNvPicPr>
          <p:nvPr/>
        </p:nvPicPr>
        <p:blipFill>
          <a:blip r:embed="rId3"/>
          <a:srcRect/>
          <a:stretch/>
        </p:blipFill>
        <p:spPr>
          <a:xfrm>
            <a:off x="4080234" y="4182729"/>
            <a:ext cx="4031531" cy="2591697"/>
          </a:xfrm>
          <a:prstGeom prst="rect">
            <a:avLst/>
          </a:prstGeom>
        </p:spPr>
      </p:pic>
    </p:spTree>
    <p:extLst>
      <p:ext uri="{BB962C8B-B14F-4D97-AF65-F5344CB8AC3E}">
        <p14:creationId xmlns:p14="http://schemas.microsoft.com/office/powerpoint/2010/main" val="585018393"/>
      </p:ext>
    </p:extLst>
  </p:cSld>
  <p:clrMapOvr>
    <a:masterClrMapping/>
  </p:clrMapOvr>
  <p:transition spd="slow">
    <p:cover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DABCA0EC-BA3A-4031-B4DF-F6B1A710600E}"/>
              </a:ext>
            </a:extLst>
          </p:cNvPr>
          <p:cNvSpPr>
            <a:spLocks noGrp="1"/>
          </p:cNvSpPr>
          <p:nvPr>
            <p:ph type="title"/>
          </p:nvPr>
        </p:nvSpPr>
        <p:spPr>
          <a:xfrm>
            <a:off x="1414732" y="326366"/>
            <a:ext cx="9601200" cy="738278"/>
          </a:xfrm>
        </p:spPr>
        <p:txBody>
          <a:bodyPr/>
          <a:lstStyle/>
          <a:p>
            <a:r>
              <a:rPr lang="pl-PL">
                <a:latin typeface="Times New Roman" panose="02020603050405020304" pitchFamily="18" charset="0"/>
                <a:cs typeface="Times New Roman" panose="02020603050405020304" pitchFamily="18" charset="0"/>
              </a:rPr>
              <a:t>Dynastia </a:t>
            </a:r>
            <a:r>
              <a:rPr lang="pl-PL" err="1">
                <a:latin typeface="Times New Roman" panose="02020603050405020304" pitchFamily="18" charset="0"/>
                <a:cs typeface="Times New Roman" panose="02020603050405020304" pitchFamily="18" charset="0"/>
              </a:rPr>
              <a:t>Papandreou</a:t>
            </a:r>
            <a:endParaRPr lang="pl-PL">
              <a:latin typeface="Times New Roman" panose="02020603050405020304" pitchFamily="18" charset="0"/>
              <a:cs typeface="Times New Roman" panose="02020603050405020304" pitchFamily="18" charset="0"/>
            </a:endParaRPr>
          </a:p>
          <a:p>
            <a:endParaRPr lang="pl-PL">
              <a:latin typeface="Times New Roman" panose="02020603050405020304" pitchFamily="18" charset="0"/>
              <a:cs typeface="Times New Roman" panose="02020603050405020304" pitchFamily="18" charset="0"/>
            </a:endParaRPr>
          </a:p>
        </p:txBody>
      </p:sp>
      <p:sp>
        <p:nvSpPr>
          <p:cNvPr id="3" name="Symbol zastępczy zawartości 2">
            <a:extLst>
              <a:ext uri="{FF2B5EF4-FFF2-40B4-BE49-F238E27FC236}">
                <a16:creationId xmlns:a16="http://schemas.microsoft.com/office/drawing/2014/main" xmlns="" id="{B5CFE72F-94E3-4CEC-94D4-570F4BCBE844}"/>
              </a:ext>
            </a:extLst>
          </p:cNvPr>
          <p:cNvSpPr>
            <a:spLocks noGrp="1"/>
          </p:cNvSpPr>
          <p:nvPr>
            <p:ph idx="1"/>
          </p:nvPr>
        </p:nvSpPr>
        <p:spPr>
          <a:xfrm>
            <a:off x="1414732" y="1107057"/>
            <a:ext cx="9601200" cy="3279476"/>
          </a:xfrm>
        </p:spPr>
        <p:txBody>
          <a:bodyPr vert="horz" lIns="91440" tIns="45720" rIns="91440" bIns="45720" rtlCol="0" anchor="t">
            <a:normAutofit/>
          </a:bodyPr>
          <a:lstStyle/>
          <a:p>
            <a:pPr marL="0" indent="0" algn="just">
              <a:buNone/>
            </a:pPr>
            <a:r>
              <a:rPr lang="pl-PL">
                <a:latin typeface="Times New Roman" panose="02020603050405020304" pitchFamily="18" charset="0"/>
                <a:ea typeface="+mn-lt"/>
                <a:cs typeface="Times New Roman" panose="02020603050405020304" pitchFamily="18" charset="0"/>
              </a:rPr>
              <a:t>Zygmunt Mineyko i Prozerpina </a:t>
            </a:r>
            <a:r>
              <a:rPr lang="pl-PL" err="1">
                <a:latin typeface="Times New Roman" panose="02020603050405020304" pitchFamily="18" charset="0"/>
                <a:ea typeface="+mn-lt"/>
                <a:cs typeface="Times New Roman" panose="02020603050405020304" pitchFamily="18" charset="0"/>
              </a:rPr>
              <a:t>Manarys</a:t>
            </a:r>
            <a:r>
              <a:rPr lang="pl-PL">
                <a:latin typeface="Times New Roman" panose="02020603050405020304" pitchFamily="18" charset="0"/>
                <a:ea typeface="+mn-lt"/>
                <a:cs typeface="Times New Roman" panose="02020603050405020304" pitchFamily="18" charset="0"/>
              </a:rPr>
              <a:t> wychowali dwóch synów i pięć córek. Jedna z ich córek, </a:t>
            </a:r>
            <a:r>
              <a:rPr lang="pl-PL" err="1">
                <a:latin typeface="Times New Roman" panose="02020603050405020304" pitchFamily="18" charset="0"/>
                <a:ea typeface="+mn-lt"/>
                <a:cs typeface="Times New Roman" panose="02020603050405020304" pitchFamily="18" charset="0"/>
              </a:rPr>
              <a:t>Sophia</a:t>
            </a:r>
            <a:r>
              <a:rPr lang="pl-PL">
                <a:latin typeface="Times New Roman" panose="02020603050405020304" pitchFamily="18" charset="0"/>
                <a:ea typeface="+mn-lt"/>
                <a:cs typeface="Times New Roman" panose="02020603050405020304" pitchFamily="18" charset="0"/>
              </a:rPr>
              <a:t>, wyszła za mąż za </a:t>
            </a:r>
            <a:r>
              <a:rPr lang="pl-PL" err="1">
                <a:latin typeface="Times New Roman" panose="02020603050405020304" pitchFamily="18" charset="0"/>
                <a:ea typeface="+mn-lt"/>
                <a:cs typeface="Times New Roman" panose="02020603050405020304" pitchFamily="18" charset="0"/>
              </a:rPr>
              <a:t>Georgiosa</a:t>
            </a:r>
            <a:r>
              <a:rPr lang="pl-PL">
                <a:latin typeface="Times New Roman" panose="02020603050405020304" pitchFamily="18" charset="0"/>
                <a:ea typeface="+mn-lt"/>
                <a:cs typeface="Times New Roman" panose="02020603050405020304" pitchFamily="18" charset="0"/>
              </a:rPr>
              <a:t> </a:t>
            </a:r>
            <a:r>
              <a:rPr lang="pl-PL" err="1">
                <a:latin typeface="Times New Roman" panose="02020603050405020304" pitchFamily="18" charset="0"/>
                <a:ea typeface="+mn-lt"/>
                <a:cs typeface="Times New Roman" panose="02020603050405020304" pitchFamily="18" charset="0"/>
              </a:rPr>
              <a:t>Papandreou</a:t>
            </a:r>
            <a:r>
              <a:rPr lang="pl-PL">
                <a:latin typeface="Times New Roman" panose="02020603050405020304" pitchFamily="18" charset="0"/>
                <a:ea typeface="+mn-lt"/>
                <a:cs typeface="Times New Roman" panose="02020603050405020304" pitchFamily="18" charset="0"/>
              </a:rPr>
              <a:t>, gubernatora wyspy Chios, który został trzykrotnym premierem Grecji. Ich syn, Andreas </a:t>
            </a:r>
            <a:r>
              <a:rPr lang="pl-PL" err="1">
                <a:latin typeface="Times New Roman" panose="02020603050405020304" pitchFamily="18" charset="0"/>
                <a:ea typeface="+mn-lt"/>
                <a:cs typeface="Times New Roman" panose="02020603050405020304" pitchFamily="18" charset="0"/>
              </a:rPr>
              <a:t>Papandreou</a:t>
            </a:r>
            <a:r>
              <a:rPr lang="pl-PL">
                <a:latin typeface="Times New Roman" panose="02020603050405020304" pitchFamily="18" charset="0"/>
                <a:ea typeface="+mn-lt"/>
                <a:cs typeface="Times New Roman" panose="02020603050405020304" pitchFamily="18" charset="0"/>
              </a:rPr>
              <a:t>, który urodził się w Chios w 1919 roku – grecki ekonomista, polityk socjalistyczny również sprawował urząd premiera Grecji przez trzy kadencje. W 1984 roku Andreas </a:t>
            </a:r>
            <a:r>
              <a:rPr lang="pl-PL" err="1">
                <a:latin typeface="Times New Roman" panose="02020603050405020304" pitchFamily="18" charset="0"/>
                <a:ea typeface="+mn-lt"/>
                <a:cs typeface="Times New Roman" panose="02020603050405020304" pitchFamily="18" charset="0"/>
              </a:rPr>
              <a:t>Papandreou</a:t>
            </a:r>
            <a:r>
              <a:rPr lang="pl-PL">
                <a:latin typeface="Times New Roman" panose="02020603050405020304" pitchFamily="18" charset="0"/>
                <a:ea typeface="+mn-lt"/>
                <a:cs typeface="Times New Roman" panose="02020603050405020304" pitchFamily="18" charset="0"/>
              </a:rPr>
              <a:t> złożył oficjalną wizytę w Polsce. Powszechnie uważa się, że chciał odwiedzić rodzinną wioskę jego dziadka znajdującą się w owym czasie na terenie sowieckiej Białorusi. Powiedziano mu, że wieś ta już nie istnieje. Syn Andreasa </a:t>
            </a:r>
            <a:r>
              <a:rPr lang="pl-PL" err="1">
                <a:latin typeface="Times New Roman" panose="02020603050405020304" pitchFamily="18" charset="0"/>
                <a:ea typeface="+mn-lt"/>
                <a:cs typeface="Times New Roman" panose="02020603050405020304" pitchFamily="18" charset="0"/>
              </a:rPr>
              <a:t>Papandreou</a:t>
            </a:r>
            <a:r>
              <a:rPr lang="pl-PL">
                <a:latin typeface="Times New Roman" panose="02020603050405020304" pitchFamily="18" charset="0"/>
                <a:ea typeface="+mn-lt"/>
                <a:cs typeface="Times New Roman" panose="02020603050405020304" pitchFamily="18" charset="0"/>
              </a:rPr>
              <a:t> i prawnuk Zygmunta Mineyki, </a:t>
            </a:r>
            <a:r>
              <a:rPr lang="pl-PL" err="1">
                <a:latin typeface="Times New Roman" panose="02020603050405020304" pitchFamily="18" charset="0"/>
                <a:ea typeface="+mn-lt"/>
                <a:cs typeface="Times New Roman" panose="02020603050405020304" pitchFamily="18" charset="0"/>
              </a:rPr>
              <a:t>Georgos</a:t>
            </a:r>
            <a:r>
              <a:rPr lang="pl-PL">
                <a:latin typeface="Times New Roman" panose="02020603050405020304" pitchFamily="18" charset="0"/>
                <a:ea typeface="+mn-lt"/>
                <a:cs typeface="Times New Roman" panose="02020603050405020304" pitchFamily="18" charset="0"/>
              </a:rPr>
              <a:t> </a:t>
            </a:r>
            <a:r>
              <a:rPr lang="pl-PL" err="1">
                <a:latin typeface="Times New Roman" panose="02020603050405020304" pitchFamily="18" charset="0"/>
                <a:ea typeface="+mn-lt"/>
                <a:cs typeface="Times New Roman" panose="02020603050405020304" pitchFamily="18" charset="0"/>
              </a:rPr>
              <a:t>Papandreou</a:t>
            </a:r>
            <a:r>
              <a:rPr lang="pl-PL">
                <a:latin typeface="Times New Roman" panose="02020603050405020304" pitchFamily="18" charset="0"/>
                <a:ea typeface="+mn-lt"/>
                <a:cs typeface="Times New Roman" panose="02020603050405020304" pitchFamily="18" charset="0"/>
              </a:rPr>
              <a:t> został trzecim członkiem rodziny </a:t>
            </a:r>
            <a:r>
              <a:rPr lang="pl-PL" err="1">
                <a:latin typeface="Times New Roman" panose="02020603050405020304" pitchFamily="18" charset="0"/>
                <a:ea typeface="+mn-lt"/>
                <a:cs typeface="Times New Roman" panose="02020603050405020304" pitchFamily="18" charset="0"/>
              </a:rPr>
              <a:t>Papandreou</a:t>
            </a:r>
            <a:r>
              <a:rPr lang="pl-PL">
                <a:latin typeface="Times New Roman" panose="02020603050405020304" pitchFamily="18" charset="0"/>
                <a:ea typeface="+mn-lt"/>
                <a:cs typeface="Times New Roman" panose="02020603050405020304" pitchFamily="18" charset="0"/>
              </a:rPr>
              <a:t>, wybranym na urząd premiera (2009–2011).</a:t>
            </a:r>
            <a:endParaRPr lang="pl-PL">
              <a:latin typeface="Times New Roman" panose="02020603050405020304" pitchFamily="18" charset="0"/>
              <a:cs typeface="Times New Roman" panose="02020603050405020304" pitchFamily="18" charset="0"/>
            </a:endParaRPr>
          </a:p>
        </p:txBody>
      </p:sp>
      <p:pic>
        <p:nvPicPr>
          <p:cNvPr id="5" name="Obraz 5" descr="Obraz zawierający tekst, osoba, zewnętrzne, stare&#10;&#10;Opis wygenerowany automatycznie">
            <a:extLst>
              <a:ext uri="{FF2B5EF4-FFF2-40B4-BE49-F238E27FC236}">
                <a16:creationId xmlns:a16="http://schemas.microsoft.com/office/drawing/2014/main" xmlns="" id="{CAFA2AED-35C9-4A81-B1DD-49507F93B50D}"/>
              </a:ext>
            </a:extLst>
          </p:cNvPr>
          <p:cNvPicPr>
            <a:picLocks noChangeAspect="1"/>
          </p:cNvPicPr>
          <p:nvPr/>
        </p:nvPicPr>
        <p:blipFill>
          <a:blip r:embed="rId2"/>
          <a:stretch>
            <a:fillRect/>
          </a:stretch>
        </p:blipFill>
        <p:spPr>
          <a:xfrm>
            <a:off x="3717985" y="3928122"/>
            <a:ext cx="5014822" cy="2552960"/>
          </a:xfrm>
          <a:prstGeom prst="rect">
            <a:avLst/>
          </a:prstGeom>
        </p:spPr>
      </p:pic>
    </p:spTree>
    <p:extLst>
      <p:ext uri="{BB962C8B-B14F-4D97-AF65-F5344CB8AC3E}">
        <p14:creationId xmlns:p14="http://schemas.microsoft.com/office/powerpoint/2010/main" val="1092384233"/>
      </p:ext>
    </p:extLst>
  </p:cSld>
  <p:clrMapOvr>
    <a:masterClrMapping/>
  </p:clrMapOvr>
  <p:transition spd="slow">
    <p:cover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3C79B284-1687-4502-9F97-B01BC2B93FB5}"/>
              </a:ext>
            </a:extLst>
          </p:cNvPr>
          <p:cNvSpPr>
            <a:spLocks noGrp="1"/>
          </p:cNvSpPr>
          <p:nvPr>
            <p:ph type="title"/>
          </p:nvPr>
        </p:nvSpPr>
        <p:spPr>
          <a:xfrm>
            <a:off x="1371600" y="282678"/>
            <a:ext cx="9601200" cy="1485900"/>
          </a:xfrm>
        </p:spPr>
        <p:txBody>
          <a:bodyPr/>
          <a:lstStyle/>
          <a:p>
            <a:r>
              <a:rPr lang="pl-PL">
                <a:latin typeface="Times New Roman" panose="02020603050405020304" pitchFamily="18" charset="0"/>
                <a:cs typeface="Times New Roman" panose="02020603050405020304" pitchFamily="18" charset="0"/>
              </a:rPr>
              <a:t>Osiągnięcia i dziedzictwo</a:t>
            </a:r>
          </a:p>
        </p:txBody>
      </p:sp>
      <p:sp>
        <p:nvSpPr>
          <p:cNvPr id="3" name="Symbol zastępczy zawartości 2">
            <a:extLst>
              <a:ext uri="{FF2B5EF4-FFF2-40B4-BE49-F238E27FC236}">
                <a16:creationId xmlns:a16="http://schemas.microsoft.com/office/drawing/2014/main" xmlns="" id="{B73E5957-0651-44D7-B2C2-5D3F6DECDAA4}"/>
              </a:ext>
            </a:extLst>
          </p:cNvPr>
          <p:cNvSpPr>
            <a:spLocks noGrp="1"/>
          </p:cNvSpPr>
          <p:nvPr>
            <p:ph idx="1"/>
          </p:nvPr>
        </p:nvSpPr>
        <p:spPr>
          <a:xfrm>
            <a:off x="1371600" y="1106502"/>
            <a:ext cx="10624998" cy="2791221"/>
          </a:xfrm>
        </p:spPr>
        <p:txBody>
          <a:bodyPr vert="horz" lIns="91440" tIns="45720" rIns="91440" bIns="45720" rtlCol="0" anchor="t">
            <a:normAutofit fontScale="85000" lnSpcReduction="20000"/>
          </a:bodyPr>
          <a:lstStyle/>
          <a:p>
            <a:pPr marL="383540" indent="-383540" algn="just">
              <a:buNone/>
            </a:pPr>
            <a:r>
              <a:rPr lang="pl-PL" dirty="0">
                <a:latin typeface="Times New Roman" panose="02020603050405020304" pitchFamily="18" charset="0"/>
                <a:ea typeface="+mn-lt"/>
                <a:cs typeface="Times New Roman" panose="02020603050405020304" pitchFamily="18" charset="0"/>
              </a:rPr>
              <a:t>Zygmunt Mineyko mówił w języku polskim, białoruskim, litewskim, rosyjskim, francuskim, angielskim, tureckim           i greckim, był doskonałym jeźdźcem konnym i myśliwym. Grecki parlament ogłosił go honorowym obywatelem Grecji w 1910. Po zakończeniu I wojny bałkańskiej został także odznaczony wysokim greckim orderem zasługi – Złotym Krzyżem Orderu Jerzego I w 1913.</a:t>
            </a:r>
            <a:endParaRPr lang="pl-PL" dirty="0">
              <a:latin typeface="Times New Roman" panose="02020603050405020304" pitchFamily="18" charset="0"/>
              <a:cs typeface="Times New Roman" panose="02020603050405020304" pitchFamily="18" charset="0"/>
            </a:endParaRPr>
          </a:p>
          <a:p>
            <a:pPr marL="383540" indent="-383540" algn="just">
              <a:buNone/>
            </a:pPr>
            <a:r>
              <a:rPr lang="pl-PL" dirty="0">
                <a:latin typeface="Times New Roman" panose="02020603050405020304" pitchFamily="18" charset="0"/>
                <a:ea typeface="+mn-lt"/>
                <a:cs typeface="Times New Roman" panose="02020603050405020304" pitchFamily="18" charset="0"/>
              </a:rPr>
              <a:t>Podczas podróży do Rzeczypospolitej w 1922 roku Mineyko otrzymał polskie odznaczenia wojskowe takie jak Krzyż Srebrny Orderu Virtuti Militari i trzykrotnie Krzyż Walecznych oraz stopień pułkownika w stanie spoczynku,           a także doktorat honoris causa na Uniwersytecie Lwowskim. Mineyko powierzył swoje wspomnienia                           i artykuły Bibliotece Uniwersytetu Jagiellońskiego, a bogatą kolekcję numizmatyczną przekazał Uniwersytetowi Wileńskiemu. Księga jego wspomnień </a:t>
            </a:r>
            <a:r>
              <a:rPr lang="pl-PL" i="1" dirty="0">
                <a:latin typeface="Times New Roman" panose="02020603050405020304" pitchFamily="18" charset="0"/>
                <a:ea typeface="+mn-lt"/>
                <a:cs typeface="Times New Roman" panose="02020603050405020304" pitchFamily="18" charset="0"/>
              </a:rPr>
              <a:t>Z Tajgi pod Akropol. Wspomnienia z lat 1848–1866</a:t>
            </a:r>
            <a:r>
              <a:rPr lang="pl-PL" dirty="0">
                <a:latin typeface="Times New Roman" panose="02020603050405020304" pitchFamily="18" charset="0"/>
                <a:ea typeface="+mn-lt"/>
                <a:cs typeface="Times New Roman" panose="02020603050405020304" pitchFamily="18" charset="0"/>
              </a:rPr>
              <a:t> (w języku polskim) została opublikowana w Warszawie w 1971 roku.</a:t>
            </a:r>
            <a:endParaRPr lang="pl-PL" dirty="0">
              <a:latin typeface="Times New Roman" panose="02020603050405020304" pitchFamily="18" charset="0"/>
              <a:cs typeface="Times New Roman" panose="02020603050405020304" pitchFamily="18" charset="0"/>
            </a:endParaRPr>
          </a:p>
          <a:p>
            <a:pPr marL="383540" indent="-383540" algn="ctr">
              <a:buNone/>
            </a:pPr>
            <a:r>
              <a:rPr lang="pl-PL" dirty="0">
                <a:latin typeface="Times New Roman" panose="02020603050405020304" pitchFamily="18" charset="0"/>
                <a:ea typeface="+mn-lt"/>
                <a:cs typeface="Times New Roman" panose="02020603050405020304" pitchFamily="18" charset="0"/>
              </a:rPr>
              <a:t>Jedna z ulic białoruskiego miasta </a:t>
            </a:r>
            <a:r>
              <a:rPr lang="pl-PL" dirty="0" err="1">
                <a:latin typeface="Times New Roman" panose="02020603050405020304" pitchFamily="18" charset="0"/>
                <a:ea typeface="+mn-lt"/>
                <a:cs typeface="Times New Roman" panose="02020603050405020304" pitchFamily="18" charset="0"/>
              </a:rPr>
              <a:t>Oszmiany</a:t>
            </a:r>
            <a:r>
              <a:rPr lang="pl-PL" dirty="0">
                <a:latin typeface="Times New Roman" panose="02020603050405020304" pitchFamily="18" charset="0"/>
                <a:ea typeface="+mn-lt"/>
                <a:cs typeface="Times New Roman" panose="02020603050405020304" pitchFamily="18" charset="0"/>
              </a:rPr>
              <a:t> została nazwana jego imieniem. Jest on również patronem Zespołu Szkół przy Ambasadzie Rzeczypospolitej Polskiej w Atenach.</a:t>
            </a:r>
            <a:endParaRPr lang="pl-PL" dirty="0">
              <a:latin typeface="Times New Roman" panose="02020603050405020304" pitchFamily="18" charset="0"/>
              <a:cs typeface="Times New Roman" panose="02020603050405020304" pitchFamily="18" charset="0"/>
            </a:endParaRPr>
          </a:p>
          <a:p>
            <a:pPr marL="0" indent="0" algn="just">
              <a:buNone/>
            </a:pPr>
            <a:endParaRPr lang="pl-PL" dirty="0">
              <a:latin typeface="Times New Roman" panose="02020603050405020304" pitchFamily="18" charset="0"/>
              <a:cs typeface="Times New Roman" panose="02020603050405020304" pitchFamily="18" charset="0"/>
            </a:endParaRPr>
          </a:p>
        </p:txBody>
      </p:sp>
      <p:pic>
        <p:nvPicPr>
          <p:cNvPr id="4" name="Obraz 3">
            <a:extLst>
              <a:ext uri="{FF2B5EF4-FFF2-40B4-BE49-F238E27FC236}">
                <a16:creationId xmlns:a16="http://schemas.microsoft.com/office/drawing/2014/main" xmlns="" id="{77702B11-3945-448D-9F33-96CC111DC0D4}"/>
              </a:ext>
            </a:extLst>
          </p:cNvPr>
          <p:cNvPicPr>
            <a:picLocks noChangeAspect="1"/>
          </p:cNvPicPr>
          <p:nvPr/>
        </p:nvPicPr>
        <p:blipFill>
          <a:blip r:embed="rId2"/>
          <a:stretch>
            <a:fillRect/>
          </a:stretch>
        </p:blipFill>
        <p:spPr>
          <a:xfrm>
            <a:off x="1532499" y="3815505"/>
            <a:ext cx="1837117" cy="2677599"/>
          </a:xfrm>
          <a:prstGeom prst="rect">
            <a:avLst/>
          </a:prstGeom>
        </p:spPr>
      </p:pic>
      <p:sp>
        <p:nvSpPr>
          <p:cNvPr id="5" name="pole tekstowe 4">
            <a:extLst>
              <a:ext uri="{FF2B5EF4-FFF2-40B4-BE49-F238E27FC236}">
                <a16:creationId xmlns:a16="http://schemas.microsoft.com/office/drawing/2014/main" xmlns="" id="{D2CB1697-E85B-4580-B91D-A48D78D8E8FC}"/>
              </a:ext>
            </a:extLst>
          </p:cNvPr>
          <p:cNvSpPr txBox="1"/>
          <p:nvPr/>
        </p:nvSpPr>
        <p:spPr>
          <a:xfrm>
            <a:off x="776748" y="6486843"/>
            <a:ext cx="3677265" cy="369332"/>
          </a:xfrm>
          <a:prstGeom prst="rect">
            <a:avLst/>
          </a:prstGeom>
          <a:noFill/>
        </p:spPr>
        <p:txBody>
          <a:bodyPr wrap="square" rtlCol="0">
            <a:spAutoFit/>
          </a:bodyPr>
          <a:lstStyle/>
          <a:p>
            <a:r>
              <a:rPr lang="pl-PL">
                <a:latin typeface="Times New Roman" panose="02020603050405020304" pitchFamily="18" charset="0"/>
                <a:cs typeface="Times New Roman" panose="02020603050405020304" pitchFamily="18" charset="0"/>
              </a:rPr>
              <a:t>Krzyż Srebrny Orderu Virtuti Militari</a:t>
            </a:r>
          </a:p>
        </p:txBody>
      </p:sp>
      <p:pic>
        <p:nvPicPr>
          <p:cNvPr id="6" name="Obraz 5">
            <a:extLst>
              <a:ext uri="{FF2B5EF4-FFF2-40B4-BE49-F238E27FC236}">
                <a16:creationId xmlns:a16="http://schemas.microsoft.com/office/drawing/2014/main" xmlns="" id="{98684501-80D8-4393-A18A-85AD7C3F89B4}"/>
              </a:ext>
            </a:extLst>
          </p:cNvPr>
          <p:cNvPicPr>
            <a:picLocks noChangeAspect="1"/>
          </p:cNvPicPr>
          <p:nvPr/>
        </p:nvPicPr>
        <p:blipFill>
          <a:blip r:embed="rId3"/>
          <a:stretch>
            <a:fillRect/>
          </a:stretch>
        </p:blipFill>
        <p:spPr>
          <a:xfrm>
            <a:off x="5451343" y="3750623"/>
            <a:ext cx="2465511" cy="2677599"/>
          </a:xfrm>
          <a:prstGeom prst="rect">
            <a:avLst/>
          </a:prstGeom>
        </p:spPr>
      </p:pic>
      <p:sp>
        <p:nvSpPr>
          <p:cNvPr id="8" name="pole tekstowe 7">
            <a:extLst>
              <a:ext uri="{FF2B5EF4-FFF2-40B4-BE49-F238E27FC236}">
                <a16:creationId xmlns:a16="http://schemas.microsoft.com/office/drawing/2014/main" xmlns="" id="{F59D53C7-ED25-4ECF-8711-361CBCC40B7C}"/>
              </a:ext>
            </a:extLst>
          </p:cNvPr>
          <p:cNvSpPr txBox="1"/>
          <p:nvPr/>
        </p:nvSpPr>
        <p:spPr>
          <a:xfrm>
            <a:off x="5447258" y="6428222"/>
            <a:ext cx="2465511" cy="369332"/>
          </a:xfrm>
          <a:prstGeom prst="rect">
            <a:avLst/>
          </a:prstGeom>
          <a:noFill/>
        </p:spPr>
        <p:txBody>
          <a:bodyPr wrap="square">
            <a:spAutoFit/>
          </a:bodyPr>
          <a:lstStyle/>
          <a:p>
            <a:pPr algn="ctr"/>
            <a:r>
              <a:rPr lang="pl-PL" dirty="0">
                <a:latin typeface="Times New Roman" panose="02020603050405020304" pitchFamily="18" charset="0"/>
                <a:cs typeface="Times New Roman" panose="02020603050405020304" pitchFamily="18" charset="0"/>
              </a:rPr>
              <a:t>Order Jerzego I</a:t>
            </a:r>
          </a:p>
        </p:txBody>
      </p:sp>
      <p:pic>
        <p:nvPicPr>
          <p:cNvPr id="9" name="Obraz 8">
            <a:extLst>
              <a:ext uri="{FF2B5EF4-FFF2-40B4-BE49-F238E27FC236}">
                <a16:creationId xmlns:a16="http://schemas.microsoft.com/office/drawing/2014/main" xmlns="" id="{59CC66A2-294B-46ED-939E-079D05CF6E95}"/>
              </a:ext>
            </a:extLst>
          </p:cNvPr>
          <p:cNvPicPr>
            <a:picLocks noChangeAspect="1"/>
          </p:cNvPicPr>
          <p:nvPr/>
        </p:nvPicPr>
        <p:blipFill>
          <a:blip r:embed="rId4"/>
          <a:stretch>
            <a:fillRect/>
          </a:stretch>
        </p:blipFill>
        <p:spPr>
          <a:xfrm>
            <a:off x="10374195" y="3804915"/>
            <a:ext cx="945207" cy="2681928"/>
          </a:xfrm>
          <a:prstGeom prst="rect">
            <a:avLst/>
          </a:prstGeom>
        </p:spPr>
      </p:pic>
      <p:sp>
        <p:nvSpPr>
          <p:cNvPr id="10" name="pole tekstowe 9">
            <a:extLst>
              <a:ext uri="{FF2B5EF4-FFF2-40B4-BE49-F238E27FC236}">
                <a16:creationId xmlns:a16="http://schemas.microsoft.com/office/drawing/2014/main" xmlns="" id="{FDF67D2A-E671-4C0A-A5E9-22893A1B42B5}"/>
              </a:ext>
            </a:extLst>
          </p:cNvPr>
          <p:cNvSpPr txBox="1"/>
          <p:nvPr/>
        </p:nvSpPr>
        <p:spPr>
          <a:xfrm>
            <a:off x="9893069" y="6486843"/>
            <a:ext cx="1907458" cy="375552"/>
          </a:xfrm>
          <a:prstGeom prst="rect">
            <a:avLst/>
          </a:prstGeom>
          <a:noFill/>
        </p:spPr>
        <p:txBody>
          <a:bodyPr wrap="square">
            <a:spAutoFit/>
          </a:bodyPr>
          <a:lstStyle/>
          <a:p>
            <a:pPr>
              <a:lnSpc>
                <a:spcPct val="107000"/>
              </a:lnSpc>
              <a:spcAft>
                <a:spcPts val="800"/>
              </a:spcAft>
            </a:pPr>
            <a:r>
              <a:rPr lang="pl-PL" dirty="0">
                <a:latin typeface="Times New Roman" panose="02020603050405020304" pitchFamily="18" charset="0"/>
                <a:cs typeface="Times New Roman" panose="02020603050405020304" pitchFamily="18" charset="0"/>
              </a:rPr>
              <a:t>Krzyż Walecznych</a:t>
            </a:r>
          </a:p>
        </p:txBody>
      </p:sp>
    </p:spTree>
    <p:extLst>
      <p:ext uri="{BB962C8B-B14F-4D97-AF65-F5344CB8AC3E}">
        <p14:creationId xmlns:p14="http://schemas.microsoft.com/office/powerpoint/2010/main" val="4205379828"/>
      </p:ext>
    </p:extLst>
  </p:cSld>
  <p:clrMapOvr>
    <a:masterClrMapping/>
  </p:clrMapOvr>
  <p:transition spd="slow">
    <p:cover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61A32B09-44FE-4A19-8149-02E12BD534A0}"/>
              </a:ext>
            </a:extLst>
          </p:cNvPr>
          <p:cNvSpPr>
            <a:spLocks noGrp="1"/>
          </p:cNvSpPr>
          <p:nvPr>
            <p:ph type="title"/>
          </p:nvPr>
        </p:nvSpPr>
        <p:spPr>
          <a:xfrm>
            <a:off x="1731034" y="110707"/>
            <a:ext cx="9601200" cy="680768"/>
          </a:xfrm>
        </p:spPr>
        <p:txBody>
          <a:bodyPr>
            <a:normAutofit fontScale="90000"/>
          </a:bodyPr>
          <a:lstStyle/>
          <a:p>
            <a:r>
              <a:rPr lang="pl-PL">
                <a:latin typeface="Times New Roman" panose="02020603050405020304" pitchFamily="18" charset="0"/>
                <a:cs typeface="Times New Roman" panose="02020603050405020304" pitchFamily="18" charset="0"/>
              </a:rPr>
              <a:t>Grób Zygmunta Mineyki</a:t>
            </a:r>
          </a:p>
        </p:txBody>
      </p:sp>
      <p:sp>
        <p:nvSpPr>
          <p:cNvPr id="5" name="pole tekstowe 4">
            <a:extLst>
              <a:ext uri="{FF2B5EF4-FFF2-40B4-BE49-F238E27FC236}">
                <a16:creationId xmlns:a16="http://schemas.microsoft.com/office/drawing/2014/main" xmlns="" id="{7AC91799-6937-45EA-B1DC-D22084325ACC}"/>
              </a:ext>
            </a:extLst>
          </p:cNvPr>
          <p:cNvSpPr txBox="1"/>
          <p:nvPr/>
        </p:nvSpPr>
        <p:spPr>
          <a:xfrm>
            <a:off x="2150853" y="713117"/>
            <a:ext cx="628002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l-PL">
                <a:latin typeface="Times New Roman" panose="02020603050405020304" pitchFamily="18" charset="0"/>
                <a:ea typeface="+mn-lt"/>
                <a:cs typeface="Times New Roman" panose="02020603050405020304" pitchFamily="18" charset="0"/>
              </a:rPr>
              <a:t>Jego grób znajduje się na I Cmentarzu w Atenach.</a:t>
            </a:r>
            <a:endParaRPr lang="pl-PL">
              <a:latin typeface="Times New Roman" panose="02020603050405020304" pitchFamily="18" charset="0"/>
              <a:cs typeface="Times New Roman" panose="02020603050405020304" pitchFamily="18" charset="0"/>
            </a:endParaRPr>
          </a:p>
        </p:txBody>
      </p:sp>
      <p:pic>
        <p:nvPicPr>
          <p:cNvPr id="3" name="Obraz 5">
            <a:extLst>
              <a:ext uri="{FF2B5EF4-FFF2-40B4-BE49-F238E27FC236}">
                <a16:creationId xmlns:a16="http://schemas.microsoft.com/office/drawing/2014/main" xmlns="" id="{68ACD73A-BC6F-43FD-8699-E26465EDE37B}"/>
              </a:ext>
            </a:extLst>
          </p:cNvPr>
          <p:cNvPicPr>
            <a:picLocks noChangeAspect="1"/>
          </p:cNvPicPr>
          <p:nvPr/>
        </p:nvPicPr>
        <p:blipFill>
          <a:blip r:embed="rId2"/>
          <a:srcRect/>
          <a:stretch/>
        </p:blipFill>
        <p:spPr>
          <a:xfrm>
            <a:off x="1661652" y="1130247"/>
            <a:ext cx="5574580" cy="5473454"/>
          </a:xfrm>
          <a:prstGeom prst="rect">
            <a:avLst/>
          </a:prstGeom>
        </p:spPr>
      </p:pic>
      <p:pic>
        <p:nvPicPr>
          <p:cNvPr id="8" name="Obraz 8" descr="Obraz zawierający drzewo, zewnętrzne, beton, cement&#10;&#10;Opis wygenerowany automatycznie">
            <a:extLst>
              <a:ext uri="{FF2B5EF4-FFF2-40B4-BE49-F238E27FC236}">
                <a16:creationId xmlns:a16="http://schemas.microsoft.com/office/drawing/2014/main" xmlns="" id="{BA0DFB46-F802-4698-84B8-4B039BDA70DC}"/>
              </a:ext>
            </a:extLst>
          </p:cNvPr>
          <p:cNvPicPr>
            <a:picLocks noChangeAspect="1"/>
          </p:cNvPicPr>
          <p:nvPr/>
        </p:nvPicPr>
        <p:blipFill>
          <a:blip r:embed="rId3"/>
          <a:stretch>
            <a:fillRect/>
          </a:stretch>
        </p:blipFill>
        <p:spPr>
          <a:xfrm>
            <a:off x="7973593" y="110526"/>
            <a:ext cx="3246588" cy="6493175"/>
          </a:xfrm>
          <a:prstGeom prst="rect">
            <a:avLst/>
          </a:prstGeom>
        </p:spPr>
      </p:pic>
    </p:spTree>
    <p:extLst>
      <p:ext uri="{BB962C8B-B14F-4D97-AF65-F5344CB8AC3E}">
        <p14:creationId xmlns:p14="http://schemas.microsoft.com/office/powerpoint/2010/main" val="3992689573"/>
      </p:ext>
    </p:extLst>
  </p:cSld>
  <p:clrMapOvr>
    <a:masterClrMapping/>
  </p:clrMapOvr>
  <p:transition spd="slow">
    <p:cover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0D9F1F39-7C69-4B34-878A-C3DC49CB7527}"/>
              </a:ext>
            </a:extLst>
          </p:cNvPr>
          <p:cNvSpPr>
            <a:spLocks noGrp="1"/>
          </p:cNvSpPr>
          <p:nvPr>
            <p:ph type="title"/>
          </p:nvPr>
        </p:nvSpPr>
        <p:spPr>
          <a:xfrm>
            <a:off x="1371600" y="685800"/>
            <a:ext cx="6710516" cy="1713270"/>
          </a:xfrm>
        </p:spPr>
        <p:txBody>
          <a:bodyPr>
            <a:normAutofit fontScale="90000"/>
          </a:bodyPr>
          <a:lstStyle/>
          <a:p>
            <a:r>
              <a:rPr lang="pl-PL" dirty="0">
                <a:latin typeface="Times New Roman" panose="02020603050405020304" pitchFamily="18" charset="0"/>
                <a:cs typeface="Times New Roman" panose="02020603050405020304" pitchFamily="18" charset="0"/>
              </a:rPr>
              <a:t>Tablica pamiątkowa                od premiera Grecji     </a:t>
            </a:r>
            <a:r>
              <a:rPr lang="pl-PL" dirty="0" err="1">
                <a:latin typeface="Times New Roman" panose="02020603050405020304" pitchFamily="18" charset="0"/>
                <a:cs typeface="Times New Roman" panose="02020603050405020304" pitchFamily="18" charset="0"/>
              </a:rPr>
              <a:t>Georgiosa</a:t>
            </a:r>
            <a:r>
              <a:rPr lang="pl-PL" dirty="0">
                <a:latin typeface="Times New Roman" panose="02020603050405020304" pitchFamily="18" charset="0"/>
                <a:cs typeface="Times New Roman" panose="02020603050405020304" pitchFamily="18" charset="0"/>
              </a:rPr>
              <a:t> </a:t>
            </a:r>
            <a:r>
              <a:rPr lang="pl-PL" dirty="0" err="1">
                <a:latin typeface="Times New Roman" panose="02020603050405020304" pitchFamily="18" charset="0"/>
                <a:cs typeface="Times New Roman" panose="02020603050405020304" pitchFamily="18" charset="0"/>
              </a:rPr>
              <a:t>Papandreou</a:t>
            </a:r>
            <a:endParaRPr lang="pl-PL" dirty="0">
              <a:latin typeface="Times New Roman" panose="02020603050405020304" pitchFamily="18" charset="0"/>
              <a:cs typeface="Times New Roman" panose="02020603050405020304" pitchFamily="18" charset="0"/>
            </a:endParaRPr>
          </a:p>
        </p:txBody>
      </p:sp>
      <p:sp>
        <p:nvSpPr>
          <p:cNvPr id="3" name="Symbol zastępczy zawartości 2">
            <a:extLst>
              <a:ext uri="{FF2B5EF4-FFF2-40B4-BE49-F238E27FC236}">
                <a16:creationId xmlns:a16="http://schemas.microsoft.com/office/drawing/2014/main" xmlns="" id="{4115FB54-BB1E-4282-9EBC-0F13D4D50390}"/>
              </a:ext>
            </a:extLst>
          </p:cNvPr>
          <p:cNvSpPr>
            <a:spLocks noGrp="1"/>
          </p:cNvSpPr>
          <p:nvPr>
            <p:ph idx="1"/>
          </p:nvPr>
        </p:nvSpPr>
        <p:spPr>
          <a:xfrm>
            <a:off x="1371600" y="2507226"/>
            <a:ext cx="6710516" cy="3360173"/>
          </a:xfrm>
        </p:spPr>
        <p:txBody>
          <a:bodyPr/>
          <a:lstStyle/>
          <a:p>
            <a:r>
              <a:rPr lang="pl-PL" dirty="0">
                <a:latin typeface="Times New Roman" panose="02020603050405020304" pitchFamily="18" charset="0"/>
                <a:cs typeface="Times New Roman" panose="02020603050405020304" pitchFamily="18" charset="0"/>
              </a:rPr>
              <a:t>Premier Grecji </a:t>
            </a:r>
            <a:r>
              <a:rPr lang="pl-PL" dirty="0" err="1">
                <a:latin typeface="Times New Roman" panose="02020603050405020304" pitchFamily="18" charset="0"/>
                <a:cs typeface="Times New Roman" panose="02020603050405020304" pitchFamily="18" charset="0"/>
              </a:rPr>
              <a:t>Georgos</a:t>
            </a:r>
            <a:r>
              <a:rPr lang="pl-PL" dirty="0">
                <a:latin typeface="Times New Roman" panose="02020603050405020304" pitchFamily="18" charset="0"/>
                <a:cs typeface="Times New Roman" panose="02020603050405020304" pitchFamily="18" charset="0"/>
              </a:rPr>
              <a:t> </a:t>
            </a:r>
            <a:r>
              <a:rPr lang="pl-PL" dirty="0" err="1">
                <a:latin typeface="Times New Roman" panose="02020603050405020304" pitchFamily="18" charset="0"/>
                <a:cs typeface="Times New Roman" panose="02020603050405020304" pitchFamily="18" charset="0"/>
              </a:rPr>
              <a:t>Papandreou</a:t>
            </a:r>
            <a:r>
              <a:rPr lang="pl-PL" dirty="0">
                <a:latin typeface="Times New Roman" panose="02020603050405020304" pitchFamily="18" charset="0"/>
                <a:cs typeface="Times New Roman" panose="02020603050405020304" pitchFamily="18" charset="0"/>
              </a:rPr>
              <a:t>,                        prawnuk Zygmunta Mineyki,                                                 z okazji uroczystości nadania imienia szkole           odwiedził Zespół Szkół w Atenach                          wręczając tablicę upamiętniającą patrona szkoły.</a:t>
            </a:r>
          </a:p>
        </p:txBody>
      </p:sp>
      <p:pic>
        <p:nvPicPr>
          <p:cNvPr id="7" name="Obraz 6" descr="Obraz zawierający tekst&#10;&#10;Opis wygenerowany automatycznie">
            <a:extLst>
              <a:ext uri="{FF2B5EF4-FFF2-40B4-BE49-F238E27FC236}">
                <a16:creationId xmlns:a16="http://schemas.microsoft.com/office/drawing/2014/main" xmlns="" id="{F5839FAA-668E-4C90-9E1B-506EDC527C5F}"/>
              </a:ext>
            </a:extLst>
          </p:cNvPr>
          <p:cNvPicPr>
            <a:picLocks noChangeAspect="1"/>
          </p:cNvPicPr>
          <p:nvPr/>
        </p:nvPicPr>
        <p:blipFill>
          <a:blip r:embed="rId2"/>
          <a:stretch>
            <a:fillRect/>
          </a:stretch>
        </p:blipFill>
        <p:spPr>
          <a:xfrm>
            <a:off x="8082116" y="680884"/>
            <a:ext cx="3808125" cy="5491316"/>
          </a:xfrm>
          <a:prstGeom prst="rect">
            <a:avLst/>
          </a:prstGeom>
        </p:spPr>
      </p:pic>
    </p:spTree>
    <p:extLst>
      <p:ext uri="{BB962C8B-B14F-4D97-AF65-F5344CB8AC3E}">
        <p14:creationId xmlns:p14="http://schemas.microsoft.com/office/powerpoint/2010/main" val="561990453"/>
      </p:ext>
    </p:extLst>
  </p:cSld>
  <p:clrMapOvr>
    <a:masterClrMapping/>
  </p:clrMapOvr>
  <p:transition spd="slow">
    <p:cover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F9C9FE24-FE9C-49E4-912D-C9BC70067C0C}"/>
              </a:ext>
            </a:extLst>
          </p:cNvPr>
          <p:cNvSpPr>
            <a:spLocks noGrp="1"/>
          </p:cNvSpPr>
          <p:nvPr>
            <p:ph type="title"/>
          </p:nvPr>
        </p:nvSpPr>
        <p:spPr>
          <a:xfrm>
            <a:off x="1406385" y="685800"/>
            <a:ext cx="9379230" cy="1003299"/>
          </a:xfrm>
        </p:spPr>
        <p:txBody>
          <a:bodyPr>
            <a:noAutofit/>
          </a:bodyPr>
          <a:lstStyle/>
          <a:p>
            <a:r>
              <a:rPr lang="pl-PL" sz="3200" dirty="0">
                <a:latin typeface="Times New Roman"/>
                <a:cs typeface="Times New Roman"/>
              </a:rPr>
              <a:t>	Sztandar Zespołu Szkół im. Zygmunta Mineyki przy Ambasadzie Rzeczypospolitej Polskiej w Atenach</a:t>
            </a:r>
          </a:p>
        </p:txBody>
      </p:sp>
      <p:pic>
        <p:nvPicPr>
          <p:cNvPr id="7" name="Symbol zastępczy zawartości 6" descr="Obraz zawierający odzież, niebieski, spodnie&#10;&#10;Opis wygenerowany automatycznie">
            <a:extLst>
              <a:ext uri="{FF2B5EF4-FFF2-40B4-BE49-F238E27FC236}">
                <a16:creationId xmlns:a16="http://schemas.microsoft.com/office/drawing/2014/main" xmlns="" id="{D361E52C-FE3C-4100-82C4-D5AF78ECCD6D}"/>
              </a:ext>
            </a:extLst>
          </p:cNvPr>
          <p:cNvPicPr>
            <a:picLocks noGrp="1" noChangeAspect="1"/>
          </p:cNvPicPr>
          <p:nvPr>
            <p:ph idx="1"/>
          </p:nvPr>
        </p:nvPicPr>
        <p:blipFill>
          <a:blip r:embed="rId2"/>
          <a:stretch>
            <a:fillRect/>
          </a:stretch>
        </p:blipFill>
        <p:spPr>
          <a:xfrm rot="5400000">
            <a:off x="6607315" y="2285999"/>
            <a:ext cx="4775200" cy="3581400"/>
          </a:xfrm>
        </p:spPr>
      </p:pic>
      <p:pic>
        <p:nvPicPr>
          <p:cNvPr id="9" name="Obraz 8">
            <a:extLst>
              <a:ext uri="{FF2B5EF4-FFF2-40B4-BE49-F238E27FC236}">
                <a16:creationId xmlns:a16="http://schemas.microsoft.com/office/drawing/2014/main" xmlns="" id="{852EC914-B3FD-4321-8D87-71DE302E0D88}"/>
              </a:ext>
            </a:extLst>
          </p:cNvPr>
          <p:cNvPicPr>
            <a:picLocks noChangeAspect="1"/>
          </p:cNvPicPr>
          <p:nvPr/>
        </p:nvPicPr>
        <p:blipFill>
          <a:blip r:embed="rId3"/>
          <a:stretch>
            <a:fillRect/>
          </a:stretch>
        </p:blipFill>
        <p:spPr>
          <a:xfrm>
            <a:off x="1406386" y="1689099"/>
            <a:ext cx="3581400" cy="4775200"/>
          </a:xfrm>
          <a:prstGeom prst="rect">
            <a:avLst/>
          </a:prstGeom>
        </p:spPr>
      </p:pic>
    </p:spTree>
    <p:extLst>
      <p:ext uri="{BB962C8B-B14F-4D97-AF65-F5344CB8AC3E}">
        <p14:creationId xmlns:p14="http://schemas.microsoft.com/office/powerpoint/2010/main" val="3798358912"/>
      </p:ext>
    </p:extLst>
  </p:cSld>
  <p:clrMapOvr>
    <a:masterClrMapping/>
  </p:clrMapOvr>
  <p:transition spd="slow">
    <p:cover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216C3B02-D99A-403E-B933-AE2E7ECB41B7}"/>
              </a:ext>
            </a:extLst>
          </p:cNvPr>
          <p:cNvSpPr>
            <a:spLocks noGrp="1"/>
          </p:cNvSpPr>
          <p:nvPr>
            <p:ph type="title"/>
          </p:nvPr>
        </p:nvSpPr>
        <p:spPr/>
        <p:txBody>
          <a:bodyPr/>
          <a:lstStyle/>
          <a:p>
            <a:r>
              <a:rPr lang="pl-PL" dirty="0">
                <a:latin typeface="Times New Roman" panose="02020603050405020304" pitchFamily="18" charset="0"/>
                <a:cs typeface="Times New Roman" panose="02020603050405020304" pitchFamily="18" charset="0"/>
              </a:rPr>
              <a:t>Dziękujemy za uwagę!!!</a:t>
            </a:r>
          </a:p>
        </p:txBody>
      </p:sp>
      <p:sp>
        <p:nvSpPr>
          <p:cNvPr id="4" name="pole tekstowe 3">
            <a:extLst>
              <a:ext uri="{FF2B5EF4-FFF2-40B4-BE49-F238E27FC236}">
                <a16:creationId xmlns:a16="http://schemas.microsoft.com/office/drawing/2014/main" xmlns="" id="{46EA4C15-FD78-40A7-AC28-6585803E88B7}"/>
              </a:ext>
            </a:extLst>
          </p:cNvPr>
          <p:cNvSpPr txBox="1"/>
          <p:nvPr/>
        </p:nvSpPr>
        <p:spPr>
          <a:xfrm>
            <a:off x="1374475" y="1633268"/>
            <a:ext cx="7946505"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l-PL" sz="3200" dirty="0">
                <a:latin typeface="Times New Roman"/>
                <a:cs typeface="Times New Roman"/>
              </a:rPr>
              <a:t>Autorzy: Julia Nizianty i Łukasz Święćkowski</a:t>
            </a:r>
            <a:endParaRPr lang="pl-PL" sz="3200" dirty="0">
              <a:latin typeface="Times New Roman" panose="02020603050405020304" pitchFamily="18" charset="0"/>
              <a:cs typeface="Times New Roman" panose="02020603050405020304" pitchFamily="18" charset="0"/>
            </a:endParaRPr>
          </a:p>
          <a:p>
            <a:r>
              <a:rPr lang="pl-PL" sz="3200" dirty="0">
                <a:latin typeface="Times New Roman"/>
                <a:cs typeface="Times New Roman"/>
              </a:rPr>
              <a:t>klasa VIII nauczanie ramowe</a:t>
            </a:r>
          </a:p>
        </p:txBody>
      </p:sp>
    </p:spTree>
    <p:extLst>
      <p:ext uri="{BB962C8B-B14F-4D97-AF65-F5344CB8AC3E}">
        <p14:creationId xmlns:p14="http://schemas.microsoft.com/office/powerpoint/2010/main" val="6385026"/>
      </p:ext>
    </p:extLst>
  </p:cSld>
  <p:clrMapOvr>
    <a:masterClrMapping/>
  </p:clrMapOvr>
  <p:transition spd="slow">
    <p:cover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0ACA2F58-7C29-4E4F-8495-8A38A80AAA3F}"/>
              </a:ext>
            </a:extLst>
          </p:cNvPr>
          <p:cNvSpPr>
            <a:spLocks noGrp="1"/>
          </p:cNvSpPr>
          <p:nvPr>
            <p:ph type="title"/>
          </p:nvPr>
        </p:nvSpPr>
        <p:spPr/>
        <p:txBody>
          <a:bodyPr/>
          <a:lstStyle/>
          <a:p>
            <a:r>
              <a:rPr lang="pl-PL">
                <a:latin typeface="Times New Roman" panose="02020603050405020304" pitchFamily="18" charset="0"/>
                <a:cs typeface="Times New Roman" panose="02020603050405020304" pitchFamily="18" charset="0"/>
              </a:rPr>
              <a:t>Źródła:</a:t>
            </a:r>
          </a:p>
        </p:txBody>
      </p:sp>
      <p:sp>
        <p:nvSpPr>
          <p:cNvPr id="3" name="Symbol zastępczy zawartości 2">
            <a:extLst>
              <a:ext uri="{FF2B5EF4-FFF2-40B4-BE49-F238E27FC236}">
                <a16:creationId xmlns:a16="http://schemas.microsoft.com/office/drawing/2014/main" xmlns="" id="{8E750511-FC6D-45BB-B365-CF8529D93E48}"/>
              </a:ext>
            </a:extLst>
          </p:cNvPr>
          <p:cNvSpPr>
            <a:spLocks noGrp="1"/>
          </p:cNvSpPr>
          <p:nvPr>
            <p:ph idx="1"/>
          </p:nvPr>
        </p:nvSpPr>
        <p:spPr>
          <a:xfrm>
            <a:off x="1371600" y="1610265"/>
            <a:ext cx="9601200" cy="4257135"/>
          </a:xfrm>
        </p:spPr>
        <p:txBody>
          <a:bodyPr vert="horz" lIns="91440" tIns="45720" rIns="91440" bIns="45720" rtlCol="0" anchor="t">
            <a:normAutofit/>
          </a:bodyPr>
          <a:lstStyle/>
          <a:p>
            <a:pPr marL="383540" indent="-383540"/>
            <a:r>
              <a:rPr lang="pl-PL">
                <a:latin typeface="Times New Roman" panose="02020603050405020304" pitchFamily="18" charset="0"/>
                <a:ea typeface="+mn-lt"/>
                <a:cs typeface="Times New Roman" panose="02020603050405020304" pitchFamily="18" charset="0"/>
                <a:hlinkClick r:id="rId3"/>
              </a:rPr>
              <a:t>https://pl.wikipedia.org/wiki/Zygmunt_Mineyko</a:t>
            </a:r>
          </a:p>
          <a:p>
            <a:pPr marL="383540" indent="-383540"/>
            <a:r>
              <a:rPr lang="pl-PL">
                <a:latin typeface="Times New Roman" panose="02020603050405020304" pitchFamily="18" charset="0"/>
                <a:ea typeface="+mn-lt"/>
                <a:cs typeface="Times New Roman" panose="02020603050405020304" pitchFamily="18" charset="0"/>
                <a:hlinkClick r:id="rId4"/>
              </a:rPr>
              <a:t>https://polonika.pl/polonik-tygodnia/grob-mineyki-w-atenach</a:t>
            </a:r>
          </a:p>
          <a:p>
            <a:pPr marL="383540" indent="-383540"/>
            <a:r>
              <a:rPr lang="pl-PL" u="sng">
                <a:latin typeface="Times New Roman" panose="02020603050405020304" pitchFamily="18" charset="0"/>
                <a:ea typeface="+mn-lt"/>
                <a:cs typeface="Times New Roman" panose="02020603050405020304" pitchFamily="18" charset="0"/>
                <a:hlinkClick r:id="rId5"/>
              </a:rPr>
              <a:t>Zygmunt Mineyko (1840–1925) and George </a:t>
            </a:r>
            <a:r>
              <a:rPr lang="pl-PL" u="sng" err="1">
                <a:latin typeface="Times New Roman" panose="02020603050405020304" pitchFamily="18" charset="0"/>
                <a:ea typeface="+mn-lt"/>
                <a:cs typeface="Times New Roman" panose="02020603050405020304" pitchFamily="18" charset="0"/>
                <a:hlinkClick r:id="rId5"/>
              </a:rPr>
              <a:t>Papandreu</a:t>
            </a:r>
            <a:r>
              <a:rPr lang="pl-PL" u="sng">
                <a:latin typeface="Times New Roman" panose="02020603050405020304" pitchFamily="18" charset="0"/>
                <a:ea typeface="+mn-lt"/>
                <a:cs typeface="Times New Roman" panose="02020603050405020304" pitchFamily="18" charset="0"/>
                <a:hlinkClick r:id="rId5"/>
              </a:rPr>
              <a:t> as family in Greece</a:t>
            </a:r>
            <a:endParaRPr lang="pl-PL">
              <a:latin typeface="Times New Roman" panose="02020603050405020304" pitchFamily="18" charset="0"/>
              <a:ea typeface="+mn-lt"/>
              <a:cs typeface="Times New Roman" panose="02020603050405020304" pitchFamily="18" charset="0"/>
            </a:endParaRPr>
          </a:p>
          <a:p>
            <a:pPr marL="383540" indent="-383540"/>
            <a:r>
              <a:rPr lang="pl-PL" u="sng">
                <a:latin typeface="Times New Roman" panose="02020603050405020304" pitchFamily="18" charset="0"/>
                <a:ea typeface="+mn-lt"/>
                <a:cs typeface="Times New Roman" panose="02020603050405020304" pitchFamily="18" charset="0"/>
                <a:hlinkClick r:id="rId6"/>
              </a:rPr>
              <a:t>Album Rodziny Mineyków</a:t>
            </a:r>
            <a:endParaRPr lang="pl-PL" u="sng">
              <a:latin typeface="Times New Roman" panose="02020603050405020304" pitchFamily="18" charset="0"/>
              <a:ea typeface="+mn-lt"/>
              <a:cs typeface="Times New Roman" panose="02020603050405020304" pitchFamily="18" charset="0"/>
            </a:endParaRPr>
          </a:p>
          <a:p>
            <a:pPr marL="383540" indent="-383540"/>
            <a:endParaRPr lang="pl-PL" u="sng">
              <a:latin typeface="Times New Roman" panose="02020603050405020304" pitchFamily="18" charset="0"/>
              <a:ea typeface="+mn-lt"/>
              <a:cs typeface="Times New Roman" panose="02020603050405020304" pitchFamily="18" charset="0"/>
            </a:endParaRPr>
          </a:p>
        </p:txBody>
      </p:sp>
    </p:spTree>
    <p:extLst>
      <p:ext uri="{BB962C8B-B14F-4D97-AF65-F5344CB8AC3E}">
        <p14:creationId xmlns:p14="http://schemas.microsoft.com/office/powerpoint/2010/main" val="2558294521"/>
      </p:ext>
    </p:extLst>
  </p:cSld>
  <p:clrMapOvr>
    <a:masterClrMapping/>
  </p:clrMapOvr>
  <p:transition spd="slow">
    <p:cover dir="u"/>
  </p:transition>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Crop" id="{EC9488ED-E761-4D60-9AC4-764D1FE2C171}" vid="{CE19780C-D67D-4C13-9DE9-A52BC3BA51B4}"/>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TF00001241</Template>
  <TotalTime>30</TotalTime>
  <Words>531</Words>
  <Application>Microsoft Office PowerPoint</Application>
  <PresentationFormat>Niestandardowy</PresentationFormat>
  <Paragraphs>60</Paragraphs>
  <Slides>21</Slides>
  <Notes>2</Notes>
  <HiddenSlides>0</HiddenSlides>
  <MMClips>0</MMClips>
  <ScaleCrop>false</ScaleCrop>
  <HeadingPairs>
    <vt:vector size="4" baseType="variant">
      <vt:variant>
        <vt:lpstr>Motyw</vt:lpstr>
      </vt:variant>
      <vt:variant>
        <vt:i4>1</vt:i4>
      </vt:variant>
      <vt:variant>
        <vt:lpstr>Tytuły slajdów</vt:lpstr>
      </vt:variant>
      <vt:variant>
        <vt:i4>21</vt:i4>
      </vt:variant>
    </vt:vector>
  </HeadingPairs>
  <TitlesOfParts>
    <vt:vector size="22" baseType="lpstr">
      <vt:lpstr>Crop</vt:lpstr>
      <vt:lpstr>Zygmunt Mineyko</vt:lpstr>
      <vt:lpstr>Spis treści:</vt:lpstr>
      <vt:lpstr>Zygmunt Mineyko</vt:lpstr>
      <vt:lpstr>Losy</vt:lpstr>
      <vt:lpstr>Prezentacja programu PowerPoint</vt:lpstr>
      <vt:lpstr>Rodzina patrona</vt:lpstr>
      <vt:lpstr>Zainteresowania</vt:lpstr>
      <vt:lpstr>Działalność narodowyzwoleńcza</vt:lpstr>
      <vt:lpstr>Prezentacja programu PowerPoint</vt:lpstr>
      <vt:lpstr>Prezentacja programu PowerPoint</vt:lpstr>
      <vt:lpstr>W Grecji</vt:lpstr>
      <vt:lpstr>Prezentacja programu PowerPoint</vt:lpstr>
      <vt:lpstr>Prezentacja programu PowerPoint</vt:lpstr>
      <vt:lpstr>We Francji</vt:lpstr>
      <vt:lpstr>Dynastia Papandreou </vt:lpstr>
      <vt:lpstr>Osiągnięcia i dziedzictwo</vt:lpstr>
      <vt:lpstr>Grób Zygmunta Mineyki</vt:lpstr>
      <vt:lpstr>Tablica pamiątkowa                od premiera Grecji     Georgiosa Papandreou</vt:lpstr>
      <vt:lpstr> Sztandar Zespołu Szkół im. Zygmunta Mineyki przy Ambasadzie Rzeczypospolitej Polskiej w Atenach</vt:lpstr>
      <vt:lpstr>Dziękujemy za uwagę!!!</vt:lpstr>
      <vt:lpstr>Źródła: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Dyrektor</dc:creator>
  <cp:lastModifiedBy>Marzena Geisler</cp:lastModifiedBy>
  <cp:revision>6</cp:revision>
  <dcterms:created xsi:type="dcterms:W3CDTF">2021-02-24T10:56:43Z</dcterms:created>
  <dcterms:modified xsi:type="dcterms:W3CDTF">2021-03-05T09:23:06Z</dcterms:modified>
</cp:coreProperties>
</file>